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58" r:id="rId19"/>
    <p:sldId id="277" r:id="rId20"/>
    <p:sldId id="278" r:id="rId21"/>
    <p:sldId id="276" r:id="rId22"/>
    <p:sldId id="279" r:id="rId23"/>
    <p:sldId id="280" r:id="rId24"/>
    <p:sldId id="281" r:id="rId25"/>
    <p:sldId id="282" r:id="rId26"/>
    <p:sldId id="25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33C3"/>
    <a:srgbClr val="F7FFFF"/>
    <a:srgbClr val="A7B890"/>
    <a:srgbClr val="1F2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360" autoAdjust="0"/>
  </p:normalViewPr>
  <p:slideViewPr>
    <p:cSldViewPr snapToGrid="0">
      <p:cViewPr varScale="1">
        <p:scale>
          <a:sx n="123" d="100"/>
          <a:sy n="123" d="100"/>
        </p:scale>
        <p:origin x="11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F3CCB4-A737-41C1-B36A-303DDE279F6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C2CCB18-4D7C-45D9-B808-74699C1965ED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Filter Landsat data by collections, years and, Julian dates of interest</a:t>
          </a:r>
          <a:endParaRPr lang="en-US" dirty="0"/>
        </a:p>
      </dgm:t>
    </dgm:pt>
    <dgm:pt modelId="{1D612BA0-EF21-4851-BF30-6C3EFE94FDFB}" type="parTrans" cxnId="{C55B76FF-4A80-47A9-BB43-23B9AA28B27C}">
      <dgm:prSet/>
      <dgm:spPr/>
      <dgm:t>
        <a:bodyPr/>
        <a:lstStyle/>
        <a:p>
          <a:endParaRPr lang="en-US"/>
        </a:p>
      </dgm:t>
    </dgm:pt>
    <dgm:pt modelId="{1B1AEC05-02BF-472A-911F-86EFA4CEFD50}" type="sibTrans" cxnId="{C55B76FF-4A80-47A9-BB43-23B9AA28B27C}">
      <dgm:prSet/>
      <dgm:spPr/>
      <dgm:t>
        <a:bodyPr/>
        <a:lstStyle/>
        <a:p>
          <a:endParaRPr lang="en-US"/>
        </a:p>
      </dgm:t>
    </dgm:pt>
    <dgm:pt modelId="{611B6076-2155-4DEB-A1F8-40D8C28218CC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Apply cloud and shadow masking procedures </a:t>
          </a:r>
          <a:endParaRPr lang="en-US" dirty="0"/>
        </a:p>
      </dgm:t>
    </dgm:pt>
    <dgm:pt modelId="{AAB23C27-9101-4302-8579-B06108AC6785}" type="parTrans" cxnId="{87C292EE-2A02-4AE5-8C6A-8E2F7B3CEE9C}">
      <dgm:prSet/>
      <dgm:spPr/>
      <dgm:t>
        <a:bodyPr/>
        <a:lstStyle/>
        <a:p>
          <a:endParaRPr lang="en-US"/>
        </a:p>
      </dgm:t>
    </dgm:pt>
    <dgm:pt modelId="{9296B029-46AD-42A4-BF70-D7D654F60315}" type="sibTrans" cxnId="{87C292EE-2A02-4AE5-8C6A-8E2F7B3CEE9C}">
      <dgm:prSet/>
      <dgm:spPr/>
      <dgm:t>
        <a:bodyPr/>
        <a:lstStyle/>
        <a:p>
          <a:endParaRPr lang="en-US"/>
        </a:p>
      </dgm:t>
    </dgm:pt>
    <dgm:pt modelId="{30CC95C6-A8F1-4B78-BD6E-A25C764B599F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Get </a:t>
          </a:r>
          <a:r>
            <a:rPr lang="en-US" dirty="0" err="1" smtClean="0"/>
            <a:t>medoid</a:t>
          </a:r>
          <a:r>
            <a:rPr lang="en-US" dirty="0" smtClean="0"/>
            <a:t> pixel</a:t>
          </a:r>
          <a:endParaRPr lang="en-US" dirty="0"/>
        </a:p>
      </dgm:t>
    </dgm:pt>
    <dgm:pt modelId="{B5B0E7F0-076A-4021-B343-3E9372C9463C}" type="parTrans" cxnId="{91CB1512-E20E-40C4-9C97-BD45163465A2}">
      <dgm:prSet/>
      <dgm:spPr/>
      <dgm:t>
        <a:bodyPr/>
        <a:lstStyle/>
        <a:p>
          <a:endParaRPr lang="en-US"/>
        </a:p>
      </dgm:t>
    </dgm:pt>
    <dgm:pt modelId="{B416A197-F71C-4D70-9DF1-7533D1F54A50}" type="sibTrans" cxnId="{91CB1512-E20E-40C4-9C97-BD45163465A2}">
      <dgm:prSet/>
      <dgm:spPr/>
      <dgm:t>
        <a:bodyPr/>
        <a:lstStyle/>
        <a:p>
          <a:endParaRPr lang="en-US"/>
        </a:p>
      </dgm:t>
    </dgm:pt>
    <dgm:pt modelId="{C507B240-3565-4487-ADE1-9C8DB9A78D02}" type="pres">
      <dgm:prSet presAssocID="{55F3CCB4-A737-41C1-B36A-303DDE279F6F}" presName="Name0" presStyleCnt="0">
        <dgm:presLayoutVars>
          <dgm:dir/>
          <dgm:resizeHandles val="exact"/>
        </dgm:presLayoutVars>
      </dgm:prSet>
      <dgm:spPr/>
    </dgm:pt>
    <dgm:pt modelId="{60DCEEB8-D036-483C-9D73-D1AD9FDB2CB2}" type="pres">
      <dgm:prSet presAssocID="{0C2CCB18-4D7C-45D9-B808-74699C1965E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CE93B8-C867-4FED-B13F-256195E66C69}" type="pres">
      <dgm:prSet presAssocID="{1B1AEC05-02BF-472A-911F-86EFA4CEFD50}" presName="sibTrans" presStyleLbl="sibTrans2D1" presStyleIdx="0" presStyleCnt="2"/>
      <dgm:spPr/>
    </dgm:pt>
    <dgm:pt modelId="{3AA6F529-08F6-46B4-88F3-E1770E9C9F0D}" type="pres">
      <dgm:prSet presAssocID="{1B1AEC05-02BF-472A-911F-86EFA4CEFD50}" presName="connectorText" presStyleLbl="sibTrans2D1" presStyleIdx="0" presStyleCnt="2"/>
      <dgm:spPr/>
    </dgm:pt>
    <dgm:pt modelId="{E7549BAD-3C47-4998-B72F-C26DF5D3BC0A}" type="pres">
      <dgm:prSet presAssocID="{611B6076-2155-4DEB-A1F8-40D8C28218C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CB1440-EBC9-48BD-ABE5-3D4DB15E6D67}" type="pres">
      <dgm:prSet presAssocID="{9296B029-46AD-42A4-BF70-D7D654F60315}" presName="sibTrans" presStyleLbl="sibTrans2D1" presStyleIdx="1" presStyleCnt="2"/>
      <dgm:spPr/>
    </dgm:pt>
    <dgm:pt modelId="{64698B99-4876-4D2B-BC38-8BEF8E7E98DD}" type="pres">
      <dgm:prSet presAssocID="{9296B029-46AD-42A4-BF70-D7D654F60315}" presName="connectorText" presStyleLbl="sibTrans2D1" presStyleIdx="1" presStyleCnt="2"/>
      <dgm:spPr/>
    </dgm:pt>
    <dgm:pt modelId="{42D0DD73-671A-49E9-BE03-E9266B52BDAE}" type="pres">
      <dgm:prSet presAssocID="{30CC95C6-A8F1-4B78-BD6E-A25C764B599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3B6E032-9845-4762-AED1-3B00CC143640}" type="presOf" srcId="{1B1AEC05-02BF-472A-911F-86EFA4CEFD50}" destId="{A7CE93B8-C867-4FED-B13F-256195E66C69}" srcOrd="0" destOrd="0" presId="urn:microsoft.com/office/officeart/2005/8/layout/process1"/>
    <dgm:cxn modelId="{91CB1512-E20E-40C4-9C97-BD45163465A2}" srcId="{55F3CCB4-A737-41C1-B36A-303DDE279F6F}" destId="{30CC95C6-A8F1-4B78-BD6E-A25C764B599F}" srcOrd="2" destOrd="0" parTransId="{B5B0E7F0-076A-4021-B343-3E9372C9463C}" sibTransId="{B416A197-F71C-4D70-9DF1-7533D1F54A50}"/>
    <dgm:cxn modelId="{5EC38843-CD98-4157-BE70-C73DBD1DBA2C}" type="presOf" srcId="{30CC95C6-A8F1-4B78-BD6E-A25C764B599F}" destId="{42D0DD73-671A-49E9-BE03-E9266B52BDAE}" srcOrd="0" destOrd="0" presId="urn:microsoft.com/office/officeart/2005/8/layout/process1"/>
    <dgm:cxn modelId="{C55B76FF-4A80-47A9-BB43-23B9AA28B27C}" srcId="{55F3CCB4-A737-41C1-B36A-303DDE279F6F}" destId="{0C2CCB18-4D7C-45D9-B808-74699C1965ED}" srcOrd="0" destOrd="0" parTransId="{1D612BA0-EF21-4851-BF30-6C3EFE94FDFB}" sibTransId="{1B1AEC05-02BF-472A-911F-86EFA4CEFD50}"/>
    <dgm:cxn modelId="{683A8299-F9E6-4023-B7F8-BEC607E9F261}" type="presOf" srcId="{1B1AEC05-02BF-472A-911F-86EFA4CEFD50}" destId="{3AA6F529-08F6-46B4-88F3-E1770E9C9F0D}" srcOrd="1" destOrd="0" presId="urn:microsoft.com/office/officeart/2005/8/layout/process1"/>
    <dgm:cxn modelId="{7B450BB4-1FC6-4573-837F-E3B1984FB4A9}" type="presOf" srcId="{9296B029-46AD-42A4-BF70-D7D654F60315}" destId="{82CB1440-EBC9-48BD-ABE5-3D4DB15E6D67}" srcOrd="0" destOrd="0" presId="urn:microsoft.com/office/officeart/2005/8/layout/process1"/>
    <dgm:cxn modelId="{0C39AC59-53A4-449B-BA32-0B73D9754E93}" type="presOf" srcId="{9296B029-46AD-42A4-BF70-D7D654F60315}" destId="{64698B99-4876-4D2B-BC38-8BEF8E7E98DD}" srcOrd="1" destOrd="0" presId="urn:microsoft.com/office/officeart/2005/8/layout/process1"/>
    <dgm:cxn modelId="{87C292EE-2A02-4AE5-8C6A-8E2F7B3CEE9C}" srcId="{55F3CCB4-A737-41C1-B36A-303DDE279F6F}" destId="{611B6076-2155-4DEB-A1F8-40D8C28218CC}" srcOrd="1" destOrd="0" parTransId="{AAB23C27-9101-4302-8579-B06108AC6785}" sibTransId="{9296B029-46AD-42A4-BF70-D7D654F60315}"/>
    <dgm:cxn modelId="{52C3DC52-5DCB-42BA-8AAE-CB5D5A809F03}" type="presOf" srcId="{55F3CCB4-A737-41C1-B36A-303DDE279F6F}" destId="{C507B240-3565-4487-ADE1-9C8DB9A78D02}" srcOrd="0" destOrd="0" presId="urn:microsoft.com/office/officeart/2005/8/layout/process1"/>
    <dgm:cxn modelId="{17E8D4AC-E27A-4141-9002-83516727FFE1}" type="presOf" srcId="{611B6076-2155-4DEB-A1F8-40D8C28218CC}" destId="{E7549BAD-3C47-4998-B72F-C26DF5D3BC0A}" srcOrd="0" destOrd="0" presId="urn:microsoft.com/office/officeart/2005/8/layout/process1"/>
    <dgm:cxn modelId="{61F932D1-B956-4A43-B53D-B5533A84CEF7}" type="presOf" srcId="{0C2CCB18-4D7C-45D9-B808-74699C1965ED}" destId="{60DCEEB8-D036-483C-9D73-D1AD9FDB2CB2}" srcOrd="0" destOrd="0" presId="urn:microsoft.com/office/officeart/2005/8/layout/process1"/>
    <dgm:cxn modelId="{A80BEC5C-9789-438C-B215-729591672048}" type="presParOf" srcId="{C507B240-3565-4487-ADE1-9C8DB9A78D02}" destId="{60DCEEB8-D036-483C-9D73-D1AD9FDB2CB2}" srcOrd="0" destOrd="0" presId="urn:microsoft.com/office/officeart/2005/8/layout/process1"/>
    <dgm:cxn modelId="{98054AFD-68F9-4602-B3B3-5B50687D03B1}" type="presParOf" srcId="{C507B240-3565-4487-ADE1-9C8DB9A78D02}" destId="{A7CE93B8-C867-4FED-B13F-256195E66C69}" srcOrd="1" destOrd="0" presId="urn:microsoft.com/office/officeart/2005/8/layout/process1"/>
    <dgm:cxn modelId="{71D0806C-34A4-435E-99A3-5D063FED3449}" type="presParOf" srcId="{A7CE93B8-C867-4FED-B13F-256195E66C69}" destId="{3AA6F529-08F6-46B4-88F3-E1770E9C9F0D}" srcOrd="0" destOrd="0" presId="urn:microsoft.com/office/officeart/2005/8/layout/process1"/>
    <dgm:cxn modelId="{E08825AC-53B5-4CA5-BE90-D75984FAC6B1}" type="presParOf" srcId="{C507B240-3565-4487-ADE1-9C8DB9A78D02}" destId="{E7549BAD-3C47-4998-B72F-C26DF5D3BC0A}" srcOrd="2" destOrd="0" presId="urn:microsoft.com/office/officeart/2005/8/layout/process1"/>
    <dgm:cxn modelId="{8C1DE97F-F86B-4470-BD4B-8FBF4F03D3F7}" type="presParOf" srcId="{C507B240-3565-4487-ADE1-9C8DB9A78D02}" destId="{82CB1440-EBC9-48BD-ABE5-3D4DB15E6D67}" srcOrd="3" destOrd="0" presId="urn:microsoft.com/office/officeart/2005/8/layout/process1"/>
    <dgm:cxn modelId="{22D0BA6F-9B43-40B1-80AC-3B4719BBC4C1}" type="presParOf" srcId="{82CB1440-EBC9-48BD-ABE5-3D4DB15E6D67}" destId="{64698B99-4876-4D2B-BC38-8BEF8E7E98DD}" srcOrd="0" destOrd="0" presId="urn:microsoft.com/office/officeart/2005/8/layout/process1"/>
    <dgm:cxn modelId="{708F7920-F299-4B09-BF20-1D461EDD511C}" type="presParOf" srcId="{C507B240-3565-4487-ADE1-9C8DB9A78D02}" destId="{42D0DD73-671A-49E9-BE03-E9266B52BDA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832CE1-ADC7-4EFA-A627-70946B987A52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726E0C-BEFF-4C4E-8CD2-C955F93B6565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Filtering</a:t>
          </a:r>
          <a:endParaRPr lang="en-US" dirty="0"/>
        </a:p>
      </dgm:t>
    </dgm:pt>
    <dgm:pt modelId="{9BE5866F-92DA-441A-9A5C-679C157C9AB6}" type="parTrans" cxnId="{579A68C2-B668-4E28-A0D8-FD85C1CC1862}">
      <dgm:prSet/>
      <dgm:spPr/>
      <dgm:t>
        <a:bodyPr/>
        <a:lstStyle/>
        <a:p>
          <a:endParaRPr lang="en-US"/>
        </a:p>
      </dgm:t>
    </dgm:pt>
    <dgm:pt modelId="{363D58D6-517B-4BA1-81AC-ADC321613391}" type="sibTrans" cxnId="{579A68C2-B668-4E28-A0D8-FD85C1CC1862}">
      <dgm:prSet/>
      <dgm:spPr/>
      <dgm:t>
        <a:bodyPr/>
        <a:lstStyle/>
        <a:p>
          <a:endParaRPr lang="en-US"/>
        </a:p>
      </dgm:t>
    </dgm:pt>
    <dgm:pt modelId="{D494EB84-9CF7-4D10-A2C0-D89B73F7FF7C}">
      <dgm:prSet phldrT="[Text]" custT="1"/>
      <dgm:spPr/>
      <dgm:t>
        <a:bodyPr/>
        <a:lstStyle/>
        <a:p>
          <a:r>
            <a:rPr lang="en-US" sz="2400" dirty="0" smtClean="0"/>
            <a:t>TOA or SR</a:t>
          </a:r>
          <a:endParaRPr lang="en-US" sz="2400" dirty="0"/>
        </a:p>
      </dgm:t>
    </dgm:pt>
    <dgm:pt modelId="{3D41B7B8-1165-4396-8C6F-A935F17E2EB8}" type="parTrans" cxnId="{968FC176-2D2E-4FAD-8A41-29B92C043892}">
      <dgm:prSet/>
      <dgm:spPr/>
      <dgm:t>
        <a:bodyPr/>
        <a:lstStyle/>
        <a:p>
          <a:endParaRPr lang="en-US"/>
        </a:p>
      </dgm:t>
    </dgm:pt>
    <dgm:pt modelId="{C73AAF10-CE28-40FD-862F-F808B53484E0}" type="sibTrans" cxnId="{968FC176-2D2E-4FAD-8A41-29B92C043892}">
      <dgm:prSet/>
      <dgm:spPr/>
      <dgm:t>
        <a:bodyPr/>
        <a:lstStyle/>
        <a:p>
          <a:endParaRPr lang="en-US"/>
        </a:p>
      </dgm:t>
    </dgm:pt>
    <dgm:pt modelId="{350A610E-D586-4969-B3AB-E1EBB67535FA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Masking</a:t>
          </a:r>
          <a:endParaRPr lang="en-US" dirty="0"/>
        </a:p>
      </dgm:t>
    </dgm:pt>
    <dgm:pt modelId="{4DC7BB47-CF34-46FE-B487-E425157DE7C4}" type="parTrans" cxnId="{51E847F0-71F5-4E72-B034-B4308CF18D61}">
      <dgm:prSet/>
      <dgm:spPr/>
      <dgm:t>
        <a:bodyPr/>
        <a:lstStyle/>
        <a:p>
          <a:endParaRPr lang="en-US"/>
        </a:p>
      </dgm:t>
    </dgm:pt>
    <dgm:pt modelId="{16C9D347-EBC3-4103-BBA5-8DDB1864D964}" type="sibTrans" cxnId="{51E847F0-71F5-4E72-B034-B4308CF18D61}">
      <dgm:prSet/>
      <dgm:spPr/>
      <dgm:t>
        <a:bodyPr/>
        <a:lstStyle/>
        <a:p>
          <a:endParaRPr lang="en-US"/>
        </a:p>
      </dgm:t>
    </dgm:pt>
    <dgm:pt modelId="{34EA81AA-91FE-4234-A931-AB53EF0F44DA}">
      <dgm:prSet phldrT="[Text]" custT="1"/>
      <dgm:spPr/>
      <dgm:t>
        <a:bodyPr/>
        <a:lstStyle/>
        <a:p>
          <a:r>
            <a:rPr lang="en-US" sz="2400" dirty="0" err="1" smtClean="0"/>
            <a:t>Fmask</a:t>
          </a:r>
          <a:endParaRPr lang="en-US" sz="2400" dirty="0" smtClean="0"/>
        </a:p>
        <a:p>
          <a:r>
            <a:rPr lang="en-US" sz="2400" dirty="0" smtClean="0"/>
            <a:t>TDOM</a:t>
          </a:r>
        </a:p>
        <a:p>
          <a:r>
            <a:rPr lang="en-US" sz="2400" dirty="0" smtClean="0"/>
            <a:t>Shadow shift</a:t>
          </a:r>
          <a:endParaRPr lang="en-US" sz="2400" dirty="0"/>
        </a:p>
      </dgm:t>
    </dgm:pt>
    <dgm:pt modelId="{FFD81E36-AEBD-495E-A505-37BDEA0D6186}" type="parTrans" cxnId="{B6C85B9A-27E8-407F-985C-E7AE368BA8D5}">
      <dgm:prSet/>
      <dgm:spPr/>
      <dgm:t>
        <a:bodyPr/>
        <a:lstStyle/>
        <a:p>
          <a:endParaRPr lang="en-US"/>
        </a:p>
      </dgm:t>
    </dgm:pt>
    <dgm:pt modelId="{E8C5D976-1711-455C-B12B-5137DB81616B}" type="sibTrans" cxnId="{B6C85B9A-27E8-407F-985C-E7AE368BA8D5}">
      <dgm:prSet/>
      <dgm:spPr/>
      <dgm:t>
        <a:bodyPr/>
        <a:lstStyle/>
        <a:p>
          <a:endParaRPr lang="en-US"/>
        </a:p>
      </dgm:t>
    </dgm:pt>
    <dgm:pt modelId="{487E6820-167D-4ED2-881D-F5EFE89C2C70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Reducing</a:t>
          </a:r>
          <a:endParaRPr lang="en-US" dirty="0"/>
        </a:p>
      </dgm:t>
    </dgm:pt>
    <dgm:pt modelId="{364DDD1C-DCD8-48EB-9D6C-99DB995AD607}" type="parTrans" cxnId="{F1E47C93-E996-452B-BC8E-DB929FB3D059}">
      <dgm:prSet/>
      <dgm:spPr/>
      <dgm:t>
        <a:bodyPr/>
        <a:lstStyle/>
        <a:p>
          <a:endParaRPr lang="en-US"/>
        </a:p>
      </dgm:t>
    </dgm:pt>
    <dgm:pt modelId="{8635AD2F-4D76-44E6-992B-DFC279EB421F}" type="sibTrans" cxnId="{F1E47C93-E996-452B-BC8E-DB929FB3D059}">
      <dgm:prSet/>
      <dgm:spPr/>
      <dgm:t>
        <a:bodyPr/>
        <a:lstStyle/>
        <a:p>
          <a:endParaRPr lang="en-US"/>
        </a:p>
      </dgm:t>
    </dgm:pt>
    <dgm:pt modelId="{E2921B59-770D-4FFD-91F8-7E3D1C1C7062}">
      <dgm:prSet phldrT="[Text]"/>
      <dgm:spPr/>
      <dgm:t>
        <a:bodyPr/>
        <a:lstStyle/>
        <a:p>
          <a:r>
            <a:rPr lang="en-US" b="1" i="0" dirty="0" err="1" smtClean="0"/>
            <a:t>Medoids</a:t>
          </a:r>
          <a:r>
            <a:rPr lang="en-US" b="0" i="0" dirty="0" smtClean="0"/>
            <a:t> are representative objects of a data set whose average dissimilarity to all the objects in the data set is minimal. </a:t>
          </a:r>
          <a:r>
            <a:rPr lang="en-US" b="1" i="0" dirty="0" err="1" smtClean="0"/>
            <a:t>Medoids</a:t>
          </a:r>
          <a:r>
            <a:rPr lang="en-US" b="0" i="0" dirty="0" smtClean="0"/>
            <a:t> are similar in concept to means or centroids, but </a:t>
          </a:r>
          <a:r>
            <a:rPr lang="en-US" b="1" i="0" dirty="0" err="1" smtClean="0"/>
            <a:t>medoids</a:t>
          </a:r>
          <a:r>
            <a:rPr lang="en-US" b="0" i="0" dirty="0" smtClean="0"/>
            <a:t> are always restricted to be members of the data set.</a:t>
          </a:r>
          <a:endParaRPr lang="en-US" dirty="0"/>
        </a:p>
      </dgm:t>
    </dgm:pt>
    <dgm:pt modelId="{3EDCB7B1-37DB-49C9-AD1A-144AE85AE753}" type="parTrans" cxnId="{9DE5127F-B61B-422C-B7C7-AA20F569A700}">
      <dgm:prSet/>
      <dgm:spPr/>
      <dgm:t>
        <a:bodyPr/>
        <a:lstStyle/>
        <a:p>
          <a:endParaRPr lang="en-US"/>
        </a:p>
      </dgm:t>
    </dgm:pt>
    <dgm:pt modelId="{B0C950C6-6D3A-4018-9C7F-84EBA6E2B4B1}" type="sibTrans" cxnId="{9DE5127F-B61B-422C-B7C7-AA20F569A700}">
      <dgm:prSet/>
      <dgm:spPr/>
      <dgm:t>
        <a:bodyPr/>
        <a:lstStyle/>
        <a:p>
          <a:endParaRPr lang="en-US"/>
        </a:p>
      </dgm:t>
    </dgm:pt>
    <dgm:pt modelId="{2975CDE4-2D73-4FC9-BA3C-920971EF86FB}">
      <dgm:prSet phldrT="[Text]" custT="1"/>
      <dgm:spPr/>
      <dgm:t>
        <a:bodyPr/>
        <a:lstStyle/>
        <a:p>
          <a:r>
            <a:rPr lang="en-US" sz="2400" dirty="0" smtClean="0"/>
            <a:t>1984 – present</a:t>
          </a:r>
          <a:endParaRPr lang="en-US" sz="2400" dirty="0"/>
        </a:p>
      </dgm:t>
    </dgm:pt>
    <dgm:pt modelId="{AAD53A92-92C9-4416-9A18-4B96E3DD2AC6}" type="parTrans" cxnId="{279B45D7-6832-42D5-BEED-ED80C82EEE5F}">
      <dgm:prSet/>
      <dgm:spPr/>
      <dgm:t>
        <a:bodyPr/>
        <a:lstStyle/>
        <a:p>
          <a:endParaRPr lang="en-US"/>
        </a:p>
      </dgm:t>
    </dgm:pt>
    <dgm:pt modelId="{CC86B661-3B69-408D-A2DE-ADD9FE498D46}" type="sibTrans" cxnId="{279B45D7-6832-42D5-BEED-ED80C82EEE5F}">
      <dgm:prSet/>
      <dgm:spPr/>
      <dgm:t>
        <a:bodyPr/>
        <a:lstStyle/>
        <a:p>
          <a:endParaRPr lang="en-US"/>
        </a:p>
      </dgm:t>
    </dgm:pt>
    <dgm:pt modelId="{37680B45-C315-445A-B5A8-6F2A30975CC8}">
      <dgm:prSet phldrT="[Text]" custT="1"/>
      <dgm:spPr/>
      <dgm:t>
        <a:bodyPr/>
        <a:lstStyle/>
        <a:p>
          <a:r>
            <a:rPr lang="en-US" sz="2400" dirty="0" smtClean="0"/>
            <a:t>Growing season</a:t>
          </a:r>
          <a:endParaRPr lang="en-US" sz="2400" dirty="0"/>
        </a:p>
      </dgm:t>
    </dgm:pt>
    <dgm:pt modelId="{FCC7577E-061B-4FBE-A67E-DE15E985C526}" type="parTrans" cxnId="{121F14C8-69B7-40E4-AD7D-C7548BB05033}">
      <dgm:prSet/>
      <dgm:spPr/>
      <dgm:t>
        <a:bodyPr/>
        <a:lstStyle/>
        <a:p>
          <a:endParaRPr lang="en-US"/>
        </a:p>
      </dgm:t>
    </dgm:pt>
    <dgm:pt modelId="{21DF7AA8-D9A4-4872-9507-7B7BC4E996C3}" type="sibTrans" cxnId="{121F14C8-69B7-40E4-AD7D-C7548BB05033}">
      <dgm:prSet/>
      <dgm:spPr/>
      <dgm:t>
        <a:bodyPr/>
        <a:lstStyle/>
        <a:p>
          <a:endParaRPr lang="en-US"/>
        </a:p>
      </dgm:t>
    </dgm:pt>
    <dgm:pt modelId="{E9C8E215-2DC0-4C29-B3F8-3061DF893628}" type="pres">
      <dgm:prSet presAssocID="{06832CE1-ADC7-4EFA-A627-70946B987A52}" presName="Name0" presStyleCnt="0">
        <dgm:presLayoutVars>
          <dgm:dir/>
          <dgm:animLvl val="lvl"/>
          <dgm:resizeHandles val="exact"/>
        </dgm:presLayoutVars>
      </dgm:prSet>
      <dgm:spPr/>
    </dgm:pt>
    <dgm:pt modelId="{59AEE2DE-8EE0-4B63-A074-E46829A79496}" type="pres">
      <dgm:prSet presAssocID="{C5726E0C-BEFF-4C4E-8CD2-C955F93B6565}" presName="compositeNode" presStyleCnt="0">
        <dgm:presLayoutVars>
          <dgm:bulletEnabled val="1"/>
        </dgm:presLayoutVars>
      </dgm:prSet>
      <dgm:spPr/>
    </dgm:pt>
    <dgm:pt modelId="{9A2F6FB6-756A-4ECA-8173-1EBBAE808345}" type="pres">
      <dgm:prSet presAssocID="{C5726E0C-BEFF-4C4E-8CD2-C955F93B6565}" presName="bgRect" presStyleLbl="node1" presStyleIdx="0" presStyleCnt="3"/>
      <dgm:spPr/>
    </dgm:pt>
    <dgm:pt modelId="{3F4C522F-9A3F-4B49-884D-E630CA53DECB}" type="pres">
      <dgm:prSet presAssocID="{C5726E0C-BEFF-4C4E-8CD2-C955F93B6565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0647B416-3D3B-4759-A1FD-9CED5CEDCC4C}" type="pres">
      <dgm:prSet presAssocID="{C5726E0C-BEFF-4C4E-8CD2-C955F93B6565}" presName="childNode" presStyleLbl="node1" presStyleIdx="0" presStyleCnt="3">
        <dgm:presLayoutVars>
          <dgm:bulletEnabled val="1"/>
        </dgm:presLayoutVars>
      </dgm:prSet>
      <dgm:spPr/>
    </dgm:pt>
    <dgm:pt modelId="{0AF1F172-0F3A-428D-8167-E9ADB7205C12}" type="pres">
      <dgm:prSet presAssocID="{363D58D6-517B-4BA1-81AC-ADC321613391}" presName="hSp" presStyleCnt="0"/>
      <dgm:spPr/>
    </dgm:pt>
    <dgm:pt modelId="{93A1EDF5-D812-41F7-8676-0C17A45C9089}" type="pres">
      <dgm:prSet presAssocID="{363D58D6-517B-4BA1-81AC-ADC321613391}" presName="vProcSp" presStyleCnt="0"/>
      <dgm:spPr/>
    </dgm:pt>
    <dgm:pt modelId="{5131DCBA-2C9D-4AC3-8F70-E64F3FAD108E}" type="pres">
      <dgm:prSet presAssocID="{363D58D6-517B-4BA1-81AC-ADC321613391}" presName="vSp1" presStyleCnt="0"/>
      <dgm:spPr/>
    </dgm:pt>
    <dgm:pt modelId="{D3DB25B6-E1C0-4B16-A129-EBACB3F6B85C}" type="pres">
      <dgm:prSet presAssocID="{363D58D6-517B-4BA1-81AC-ADC321613391}" presName="simulatedConn" presStyleLbl="solidFgAcc1" presStyleIdx="0" presStyleCnt="2"/>
      <dgm:spPr/>
    </dgm:pt>
    <dgm:pt modelId="{8973B407-DE1B-461D-8B28-6B5C92250ABE}" type="pres">
      <dgm:prSet presAssocID="{363D58D6-517B-4BA1-81AC-ADC321613391}" presName="vSp2" presStyleCnt="0"/>
      <dgm:spPr/>
    </dgm:pt>
    <dgm:pt modelId="{7B3F2B47-B19B-4A6A-B76D-254D2F9CAB65}" type="pres">
      <dgm:prSet presAssocID="{363D58D6-517B-4BA1-81AC-ADC321613391}" presName="sibTrans" presStyleCnt="0"/>
      <dgm:spPr/>
    </dgm:pt>
    <dgm:pt modelId="{1636CECC-B970-40BA-BF39-966AB8ED4C9F}" type="pres">
      <dgm:prSet presAssocID="{350A610E-D586-4969-B3AB-E1EBB67535FA}" presName="compositeNode" presStyleCnt="0">
        <dgm:presLayoutVars>
          <dgm:bulletEnabled val="1"/>
        </dgm:presLayoutVars>
      </dgm:prSet>
      <dgm:spPr/>
    </dgm:pt>
    <dgm:pt modelId="{26A1DF6D-2012-4B57-92AD-1C4D4CD7045A}" type="pres">
      <dgm:prSet presAssocID="{350A610E-D586-4969-B3AB-E1EBB67535FA}" presName="bgRect" presStyleLbl="node1" presStyleIdx="1" presStyleCnt="3" custLinFactNeighborX="0" custLinFactNeighborY="-29962"/>
      <dgm:spPr/>
      <dgm:t>
        <a:bodyPr/>
        <a:lstStyle/>
        <a:p>
          <a:endParaRPr lang="en-US"/>
        </a:p>
      </dgm:t>
    </dgm:pt>
    <dgm:pt modelId="{6C1613F2-EF53-4E08-989C-C7E0C9F67AB8}" type="pres">
      <dgm:prSet presAssocID="{350A610E-D586-4969-B3AB-E1EBB67535FA}" presName="parentNode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6882A8-512B-4849-9A6A-BAF8FE3860D3}" type="pres">
      <dgm:prSet presAssocID="{350A610E-D586-4969-B3AB-E1EBB67535FA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CB19D2-B6F3-4705-8D90-99C23110EF37}" type="pres">
      <dgm:prSet presAssocID="{16C9D347-EBC3-4103-BBA5-8DDB1864D964}" presName="hSp" presStyleCnt="0"/>
      <dgm:spPr/>
    </dgm:pt>
    <dgm:pt modelId="{B4742F48-C6C8-47D1-A56E-F95F46C44956}" type="pres">
      <dgm:prSet presAssocID="{16C9D347-EBC3-4103-BBA5-8DDB1864D964}" presName="vProcSp" presStyleCnt="0"/>
      <dgm:spPr/>
    </dgm:pt>
    <dgm:pt modelId="{CA134AE2-50AC-4879-B9D1-A69E7F6A0A63}" type="pres">
      <dgm:prSet presAssocID="{16C9D347-EBC3-4103-BBA5-8DDB1864D964}" presName="vSp1" presStyleCnt="0"/>
      <dgm:spPr/>
    </dgm:pt>
    <dgm:pt modelId="{5CFC4296-DEA0-4707-AB61-E776C894C016}" type="pres">
      <dgm:prSet presAssocID="{16C9D347-EBC3-4103-BBA5-8DDB1864D964}" presName="simulatedConn" presStyleLbl="solidFgAcc1" presStyleIdx="1" presStyleCnt="2"/>
      <dgm:spPr/>
    </dgm:pt>
    <dgm:pt modelId="{7E1EEDC6-1095-4334-AA20-06DED9EC3C0F}" type="pres">
      <dgm:prSet presAssocID="{16C9D347-EBC3-4103-BBA5-8DDB1864D964}" presName="vSp2" presStyleCnt="0"/>
      <dgm:spPr/>
    </dgm:pt>
    <dgm:pt modelId="{60AA2755-C899-4E5E-B4A8-7666AE8E4AC2}" type="pres">
      <dgm:prSet presAssocID="{16C9D347-EBC3-4103-BBA5-8DDB1864D964}" presName="sibTrans" presStyleCnt="0"/>
      <dgm:spPr/>
    </dgm:pt>
    <dgm:pt modelId="{7B3E4D70-2569-497A-AD4C-9F1769994BA9}" type="pres">
      <dgm:prSet presAssocID="{487E6820-167D-4ED2-881D-F5EFE89C2C70}" presName="compositeNode" presStyleCnt="0">
        <dgm:presLayoutVars>
          <dgm:bulletEnabled val="1"/>
        </dgm:presLayoutVars>
      </dgm:prSet>
      <dgm:spPr/>
    </dgm:pt>
    <dgm:pt modelId="{502DAF00-DBFD-49BC-BBC6-0B1F603308F0}" type="pres">
      <dgm:prSet presAssocID="{487E6820-167D-4ED2-881D-F5EFE89C2C70}" presName="bgRect" presStyleLbl="node1" presStyleIdx="2" presStyleCnt="3"/>
      <dgm:spPr/>
      <dgm:t>
        <a:bodyPr/>
        <a:lstStyle/>
        <a:p>
          <a:endParaRPr lang="en-US"/>
        </a:p>
      </dgm:t>
    </dgm:pt>
    <dgm:pt modelId="{8D745390-3674-4C16-86CA-6FAF00BB8058}" type="pres">
      <dgm:prSet presAssocID="{487E6820-167D-4ED2-881D-F5EFE89C2C70}" presName="parentNode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4B2933-A9E2-4B8D-9533-0FBC728E510F}" type="pres">
      <dgm:prSet presAssocID="{487E6820-167D-4ED2-881D-F5EFE89C2C70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7C2E90-E942-4881-8705-1F2E2B055C68}" type="presOf" srcId="{C5726E0C-BEFF-4C4E-8CD2-C955F93B6565}" destId="{3F4C522F-9A3F-4B49-884D-E630CA53DECB}" srcOrd="1" destOrd="0" presId="urn:microsoft.com/office/officeart/2005/8/layout/hProcess7"/>
    <dgm:cxn modelId="{390DF72D-715E-439C-8D97-0EAFF0C3DFB0}" type="presOf" srcId="{E2921B59-770D-4FFD-91F8-7E3D1C1C7062}" destId="{544B2933-A9E2-4B8D-9533-0FBC728E510F}" srcOrd="0" destOrd="0" presId="urn:microsoft.com/office/officeart/2005/8/layout/hProcess7"/>
    <dgm:cxn modelId="{066F9DBA-B010-499D-A9F1-7F78B4861357}" type="presOf" srcId="{37680B45-C315-445A-B5A8-6F2A30975CC8}" destId="{0647B416-3D3B-4759-A1FD-9CED5CEDCC4C}" srcOrd="0" destOrd="2" presId="urn:microsoft.com/office/officeart/2005/8/layout/hProcess7"/>
    <dgm:cxn modelId="{4A110350-9F83-4FD2-9219-7E9317F9713C}" type="presOf" srcId="{06832CE1-ADC7-4EFA-A627-70946B987A52}" destId="{E9C8E215-2DC0-4C29-B3F8-3061DF893628}" srcOrd="0" destOrd="0" presId="urn:microsoft.com/office/officeart/2005/8/layout/hProcess7"/>
    <dgm:cxn modelId="{1A57B285-F450-4FF3-931E-8DF4D006B7E6}" type="presOf" srcId="{C5726E0C-BEFF-4C4E-8CD2-C955F93B6565}" destId="{9A2F6FB6-756A-4ECA-8173-1EBBAE808345}" srcOrd="0" destOrd="0" presId="urn:microsoft.com/office/officeart/2005/8/layout/hProcess7"/>
    <dgm:cxn modelId="{B6C85B9A-27E8-407F-985C-E7AE368BA8D5}" srcId="{350A610E-D586-4969-B3AB-E1EBB67535FA}" destId="{34EA81AA-91FE-4234-A931-AB53EF0F44DA}" srcOrd="0" destOrd="0" parTransId="{FFD81E36-AEBD-495E-A505-37BDEA0D6186}" sibTransId="{E8C5D976-1711-455C-B12B-5137DB81616B}"/>
    <dgm:cxn modelId="{9DE5127F-B61B-422C-B7C7-AA20F569A700}" srcId="{487E6820-167D-4ED2-881D-F5EFE89C2C70}" destId="{E2921B59-770D-4FFD-91F8-7E3D1C1C7062}" srcOrd="0" destOrd="0" parTransId="{3EDCB7B1-37DB-49C9-AD1A-144AE85AE753}" sibTransId="{B0C950C6-6D3A-4018-9C7F-84EBA6E2B4B1}"/>
    <dgm:cxn modelId="{DD3097F7-A62F-434E-92A0-DD766FE1176A}" type="presOf" srcId="{350A610E-D586-4969-B3AB-E1EBB67535FA}" destId="{6C1613F2-EF53-4E08-989C-C7E0C9F67AB8}" srcOrd="1" destOrd="0" presId="urn:microsoft.com/office/officeart/2005/8/layout/hProcess7"/>
    <dgm:cxn modelId="{C1EB776F-0187-40D3-99AE-B7734B5A07E5}" type="presOf" srcId="{2975CDE4-2D73-4FC9-BA3C-920971EF86FB}" destId="{0647B416-3D3B-4759-A1FD-9CED5CEDCC4C}" srcOrd="0" destOrd="1" presId="urn:microsoft.com/office/officeart/2005/8/layout/hProcess7"/>
    <dgm:cxn modelId="{279B45D7-6832-42D5-BEED-ED80C82EEE5F}" srcId="{C5726E0C-BEFF-4C4E-8CD2-C955F93B6565}" destId="{2975CDE4-2D73-4FC9-BA3C-920971EF86FB}" srcOrd="1" destOrd="0" parTransId="{AAD53A92-92C9-4416-9A18-4B96E3DD2AC6}" sibTransId="{CC86B661-3B69-408D-A2DE-ADD9FE498D46}"/>
    <dgm:cxn modelId="{45D2B4F1-5C4C-47B6-BDF2-6C926F960595}" type="presOf" srcId="{487E6820-167D-4ED2-881D-F5EFE89C2C70}" destId="{502DAF00-DBFD-49BC-BBC6-0B1F603308F0}" srcOrd="0" destOrd="0" presId="urn:microsoft.com/office/officeart/2005/8/layout/hProcess7"/>
    <dgm:cxn modelId="{579A68C2-B668-4E28-A0D8-FD85C1CC1862}" srcId="{06832CE1-ADC7-4EFA-A627-70946B987A52}" destId="{C5726E0C-BEFF-4C4E-8CD2-C955F93B6565}" srcOrd="0" destOrd="0" parTransId="{9BE5866F-92DA-441A-9A5C-679C157C9AB6}" sibTransId="{363D58D6-517B-4BA1-81AC-ADC321613391}"/>
    <dgm:cxn modelId="{968FC176-2D2E-4FAD-8A41-29B92C043892}" srcId="{C5726E0C-BEFF-4C4E-8CD2-C955F93B6565}" destId="{D494EB84-9CF7-4D10-A2C0-D89B73F7FF7C}" srcOrd="0" destOrd="0" parTransId="{3D41B7B8-1165-4396-8C6F-A935F17E2EB8}" sibTransId="{C73AAF10-CE28-40FD-862F-F808B53484E0}"/>
    <dgm:cxn modelId="{121F14C8-69B7-40E4-AD7D-C7548BB05033}" srcId="{C5726E0C-BEFF-4C4E-8CD2-C955F93B6565}" destId="{37680B45-C315-445A-B5A8-6F2A30975CC8}" srcOrd="2" destOrd="0" parTransId="{FCC7577E-061B-4FBE-A67E-DE15E985C526}" sibTransId="{21DF7AA8-D9A4-4872-9507-7B7BC4E996C3}"/>
    <dgm:cxn modelId="{3E9B367A-6926-47B8-921A-2A66B905981F}" type="presOf" srcId="{34EA81AA-91FE-4234-A931-AB53EF0F44DA}" destId="{F46882A8-512B-4849-9A6A-BAF8FE3860D3}" srcOrd="0" destOrd="0" presId="urn:microsoft.com/office/officeart/2005/8/layout/hProcess7"/>
    <dgm:cxn modelId="{F1E47C93-E996-452B-BC8E-DB929FB3D059}" srcId="{06832CE1-ADC7-4EFA-A627-70946B987A52}" destId="{487E6820-167D-4ED2-881D-F5EFE89C2C70}" srcOrd="2" destOrd="0" parTransId="{364DDD1C-DCD8-48EB-9D6C-99DB995AD607}" sibTransId="{8635AD2F-4D76-44E6-992B-DFC279EB421F}"/>
    <dgm:cxn modelId="{CCD6E5EF-AF5A-4418-9A0E-0AD853DEF940}" type="presOf" srcId="{487E6820-167D-4ED2-881D-F5EFE89C2C70}" destId="{8D745390-3674-4C16-86CA-6FAF00BB8058}" srcOrd="1" destOrd="0" presId="urn:microsoft.com/office/officeart/2005/8/layout/hProcess7"/>
    <dgm:cxn modelId="{C332C17B-B0DC-4A8C-974C-FC90584CD70D}" type="presOf" srcId="{350A610E-D586-4969-B3AB-E1EBB67535FA}" destId="{26A1DF6D-2012-4B57-92AD-1C4D4CD7045A}" srcOrd="0" destOrd="0" presId="urn:microsoft.com/office/officeart/2005/8/layout/hProcess7"/>
    <dgm:cxn modelId="{51E847F0-71F5-4E72-B034-B4308CF18D61}" srcId="{06832CE1-ADC7-4EFA-A627-70946B987A52}" destId="{350A610E-D586-4969-B3AB-E1EBB67535FA}" srcOrd="1" destOrd="0" parTransId="{4DC7BB47-CF34-46FE-B487-E425157DE7C4}" sibTransId="{16C9D347-EBC3-4103-BBA5-8DDB1864D964}"/>
    <dgm:cxn modelId="{862EBFCA-1FAC-4FCD-B332-7BD330046A64}" type="presOf" srcId="{D494EB84-9CF7-4D10-A2C0-D89B73F7FF7C}" destId="{0647B416-3D3B-4759-A1FD-9CED5CEDCC4C}" srcOrd="0" destOrd="0" presId="urn:microsoft.com/office/officeart/2005/8/layout/hProcess7"/>
    <dgm:cxn modelId="{456099A2-821A-415A-B0BE-B8067FA76BFE}" type="presParOf" srcId="{E9C8E215-2DC0-4C29-B3F8-3061DF893628}" destId="{59AEE2DE-8EE0-4B63-A074-E46829A79496}" srcOrd="0" destOrd="0" presId="urn:microsoft.com/office/officeart/2005/8/layout/hProcess7"/>
    <dgm:cxn modelId="{255B0194-A66F-482F-AD41-99F0302D6D45}" type="presParOf" srcId="{59AEE2DE-8EE0-4B63-A074-E46829A79496}" destId="{9A2F6FB6-756A-4ECA-8173-1EBBAE808345}" srcOrd="0" destOrd="0" presId="urn:microsoft.com/office/officeart/2005/8/layout/hProcess7"/>
    <dgm:cxn modelId="{E228E26E-AF7C-4E5A-B8F1-6C6967E50584}" type="presParOf" srcId="{59AEE2DE-8EE0-4B63-A074-E46829A79496}" destId="{3F4C522F-9A3F-4B49-884D-E630CA53DECB}" srcOrd="1" destOrd="0" presId="urn:microsoft.com/office/officeart/2005/8/layout/hProcess7"/>
    <dgm:cxn modelId="{96C96803-E3EE-4FB1-B5E3-80434F881313}" type="presParOf" srcId="{59AEE2DE-8EE0-4B63-A074-E46829A79496}" destId="{0647B416-3D3B-4759-A1FD-9CED5CEDCC4C}" srcOrd="2" destOrd="0" presId="urn:microsoft.com/office/officeart/2005/8/layout/hProcess7"/>
    <dgm:cxn modelId="{17C4A176-60D0-4D09-A885-8EFA424CADD2}" type="presParOf" srcId="{E9C8E215-2DC0-4C29-B3F8-3061DF893628}" destId="{0AF1F172-0F3A-428D-8167-E9ADB7205C12}" srcOrd="1" destOrd="0" presId="urn:microsoft.com/office/officeart/2005/8/layout/hProcess7"/>
    <dgm:cxn modelId="{F28D00E3-40E3-4197-AD57-8B9394B6C9B8}" type="presParOf" srcId="{E9C8E215-2DC0-4C29-B3F8-3061DF893628}" destId="{93A1EDF5-D812-41F7-8676-0C17A45C9089}" srcOrd="2" destOrd="0" presId="urn:microsoft.com/office/officeart/2005/8/layout/hProcess7"/>
    <dgm:cxn modelId="{F839B0F0-6ACF-4180-9C0F-8211D7600168}" type="presParOf" srcId="{93A1EDF5-D812-41F7-8676-0C17A45C9089}" destId="{5131DCBA-2C9D-4AC3-8F70-E64F3FAD108E}" srcOrd="0" destOrd="0" presId="urn:microsoft.com/office/officeart/2005/8/layout/hProcess7"/>
    <dgm:cxn modelId="{93240FD3-B368-4576-82F4-B9D1BC6B7B49}" type="presParOf" srcId="{93A1EDF5-D812-41F7-8676-0C17A45C9089}" destId="{D3DB25B6-E1C0-4B16-A129-EBACB3F6B85C}" srcOrd="1" destOrd="0" presId="urn:microsoft.com/office/officeart/2005/8/layout/hProcess7"/>
    <dgm:cxn modelId="{0ACE442B-F973-4BEC-B1A1-D02945F3DDC1}" type="presParOf" srcId="{93A1EDF5-D812-41F7-8676-0C17A45C9089}" destId="{8973B407-DE1B-461D-8B28-6B5C92250ABE}" srcOrd="2" destOrd="0" presId="urn:microsoft.com/office/officeart/2005/8/layout/hProcess7"/>
    <dgm:cxn modelId="{E0809EA2-3483-4433-9D61-37AC4FCB684D}" type="presParOf" srcId="{E9C8E215-2DC0-4C29-B3F8-3061DF893628}" destId="{7B3F2B47-B19B-4A6A-B76D-254D2F9CAB65}" srcOrd="3" destOrd="0" presId="urn:microsoft.com/office/officeart/2005/8/layout/hProcess7"/>
    <dgm:cxn modelId="{43A306C5-E75C-4987-8797-DE710C79EE1A}" type="presParOf" srcId="{E9C8E215-2DC0-4C29-B3F8-3061DF893628}" destId="{1636CECC-B970-40BA-BF39-966AB8ED4C9F}" srcOrd="4" destOrd="0" presId="urn:microsoft.com/office/officeart/2005/8/layout/hProcess7"/>
    <dgm:cxn modelId="{062DA6EA-EA92-47F3-B727-36A32A5B01F0}" type="presParOf" srcId="{1636CECC-B970-40BA-BF39-966AB8ED4C9F}" destId="{26A1DF6D-2012-4B57-92AD-1C4D4CD7045A}" srcOrd="0" destOrd="0" presId="urn:microsoft.com/office/officeart/2005/8/layout/hProcess7"/>
    <dgm:cxn modelId="{5A47126A-5849-4783-9744-FE9985941F3D}" type="presParOf" srcId="{1636CECC-B970-40BA-BF39-966AB8ED4C9F}" destId="{6C1613F2-EF53-4E08-989C-C7E0C9F67AB8}" srcOrd="1" destOrd="0" presId="urn:microsoft.com/office/officeart/2005/8/layout/hProcess7"/>
    <dgm:cxn modelId="{F82AC977-10D4-4873-B2CC-50D5F0612402}" type="presParOf" srcId="{1636CECC-B970-40BA-BF39-966AB8ED4C9F}" destId="{F46882A8-512B-4849-9A6A-BAF8FE3860D3}" srcOrd="2" destOrd="0" presId="urn:microsoft.com/office/officeart/2005/8/layout/hProcess7"/>
    <dgm:cxn modelId="{94122ED3-AC84-4ED0-A973-9E69E4EEA8BF}" type="presParOf" srcId="{E9C8E215-2DC0-4C29-B3F8-3061DF893628}" destId="{2FCB19D2-B6F3-4705-8D90-99C23110EF37}" srcOrd="5" destOrd="0" presId="urn:microsoft.com/office/officeart/2005/8/layout/hProcess7"/>
    <dgm:cxn modelId="{3A9993DF-D720-42E3-A407-C2C9E7720B9E}" type="presParOf" srcId="{E9C8E215-2DC0-4C29-B3F8-3061DF893628}" destId="{B4742F48-C6C8-47D1-A56E-F95F46C44956}" srcOrd="6" destOrd="0" presId="urn:microsoft.com/office/officeart/2005/8/layout/hProcess7"/>
    <dgm:cxn modelId="{754B7B2A-4751-41EB-9D81-9D21EF1486D0}" type="presParOf" srcId="{B4742F48-C6C8-47D1-A56E-F95F46C44956}" destId="{CA134AE2-50AC-4879-B9D1-A69E7F6A0A63}" srcOrd="0" destOrd="0" presId="urn:microsoft.com/office/officeart/2005/8/layout/hProcess7"/>
    <dgm:cxn modelId="{DD5CEC01-C616-43F4-B503-31ED0710DFFD}" type="presParOf" srcId="{B4742F48-C6C8-47D1-A56E-F95F46C44956}" destId="{5CFC4296-DEA0-4707-AB61-E776C894C016}" srcOrd="1" destOrd="0" presId="urn:microsoft.com/office/officeart/2005/8/layout/hProcess7"/>
    <dgm:cxn modelId="{B397DB18-5D0A-4DBA-B3B1-92F043922F76}" type="presParOf" srcId="{B4742F48-C6C8-47D1-A56E-F95F46C44956}" destId="{7E1EEDC6-1095-4334-AA20-06DED9EC3C0F}" srcOrd="2" destOrd="0" presId="urn:microsoft.com/office/officeart/2005/8/layout/hProcess7"/>
    <dgm:cxn modelId="{E8E4B82D-B8EC-4AA4-8D12-F66875BE60D6}" type="presParOf" srcId="{E9C8E215-2DC0-4C29-B3F8-3061DF893628}" destId="{60AA2755-C899-4E5E-B4A8-7666AE8E4AC2}" srcOrd="7" destOrd="0" presId="urn:microsoft.com/office/officeart/2005/8/layout/hProcess7"/>
    <dgm:cxn modelId="{F770AAC2-58CC-4E08-B873-506DD56A3437}" type="presParOf" srcId="{E9C8E215-2DC0-4C29-B3F8-3061DF893628}" destId="{7B3E4D70-2569-497A-AD4C-9F1769994BA9}" srcOrd="8" destOrd="0" presId="urn:microsoft.com/office/officeart/2005/8/layout/hProcess7"/>
    <dgm:cxn modelId="{C6D6C56E-07AA-4E7B-A77F-1586F7019247}" type="presParOf" srcId="{7B3E4D70-2569-497A-AD4C-9F1769994BA9}" destId="{502DAF00-DBFD-49BC-BBC6-0B1F603308F0}" srcOrd="0" destOrd="0" presId="urn:microsoft.com/office/officeart/2005/8/layout/hProcess7"/>
    <dgm:cxn modelId="{ACA1D570-2916-45B9-B5A2-FC6EAC454CD0}" type="presParOf" srcId="{7B3E4D70-2569-497A-AD4C-9F1769994BA9}" destId="{8D745390-3674-4C16-86CA-6FAF00BB8058}" srcOrd="1" destOrd="0" presId="urn:microsoft.com/office/officeart/2005/8/layout/hProcess7"/>
    <dgm:cxn modelId="{E07FCF8C-6D11-45E6-94A2-8999BF9138BD}" type="presParOf" srcId="{7B3E4D70-2569-497A-AD4C-9F1769994BA9}" destId="{544B2933-A9E2-4B8D-9533-0FBC728E510F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F3CCB4-A737-41C1-B36A-303DDE279F6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C2CCB18-4D7C-45D9-B808-74699C1965ED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Filter Landsat data by collections, years and, Julian dates of interest</a:t>
          </a:r>
          <a:endParaRPr lang="en-US" dirty="0"/>
        </a:p>
      </dgm:t>
    </dgm:pt>
    <dgm:pt modelId="{1D612BA0-EF21-4851-BF30-6C3EFE94FDFB}" type="parTrans" cxnId="{C55B76FF-4A80-47A9-BB43-23B9AA28B27C}">
      <dgm:prSet/>
      <dgm:spPr/>
      <dgm:t>
        <a:bodyPr/>
        <a:lstStyle/>
        <a:p>
          <a:endParaRPr lang="en-US"/>
        </a:p>
      </dgm:t>
    </dgm:pt>
    <dgm:pt modelId="{1B1AEC05-02BF-472A-911F-86EFA4CEFD50}" type="sibTrans" cxnId="{C55B76FF-4A80-47A9-BB43-23B9AA28B27C}">
      <dgm:prSet/>
      <dgm:spPr/>
      <dgm:t>
        <a:bodyPr/>
        <a:lstStyle/>
        <a:p>
          <a:endParaRPr lang="en-US"/>
        </a:p>
      </dgm:t>
    </dgm:pt>
    <dgm:pt modelId="{611B6076-2155-4DEB-A1F8-40D8C28218CC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Apply cloud and shadow masking procedures </a:t>
          </a:r>
          <a:endParaRPr lang="en-US" dirty="0"/>
        </a:p>
      </dgm:t>
    </dgm:pt>
    <dgm:pt modelId="{AAB23C27-9101-4302-8579-B06108AC6785}" type="parTrans" cxnId="{87C292EE-2A02-4AE5-8C6A-8E2F7B3CEE9C}">
      <dgm:prSet/>
      <dgm:spPr/>
      <dgm:t>
        <a:bodyPr/>
        <a:lstStyle/>
        <a:p>
          <a:endParaRPr lang="en-US"/>
        </a:p>
      </dgm:t>
    </dgm:pt>
    <dgm:pt modelId="{9296B029-46AD-42A4-BF70-D7D654F60315}" type="sibTrans" cxnId="{87C292EE-2A02-4AE5-8C6A-8E2F7B3CEE9C}">
      <dgm:prSet/>
      <dgm:spPr/>
      <dgm:t>
        <a:bodyPr/>
        <a:lstStyle/>
        <a:p>
          <a:endParaRPr lang="en-US"/>
        </a:p>
      </dgm:t>
    </dgm:pt>
    <dgm:pt modelId="{30CC95C6-A8F1-4B78-BD6E-A25C764B599F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Get </a:t>
          </a:r>
          <a:r>
            <a:rPr lang="en-US" dirty="0" err="1" smtClean="0"/>
            <a:t>medoid</a:t>
          </a:r>
          <a:r>
            <a:rPr lang="en-US" dirty="0" smtClean="0"/>
            <a:t> pixel</a:t>
          </a:r>
          <a:endParaRPr lang="en-US" dirty="0"/>
        </a:p>
      </dgm:t>
    </dgm:pt>
    <dgm:pt modelId="{B5B0E7F0-076A-4021-B343-3E9372C9463C}" type="parTrans" cxnId="{91CB1512-E20E-40C4-9C97-BD45163465A2}">
      <dgm:prSet/>
      <dgm:spPr/>
      <dgm:t>
        <a:bodyPr/>
        <a:lstStyle/>
        <a:p>
          <a:endParaRPr lang="en-US"/>
        </a:p>
      </dgm:t>
    </dgm:pt>
    <dgm:pt modelId="{B416A197-F71C-4D70-9DF1-7533D1F54A50}" type="sibTrans" cxnId="{91CB1512-E20E-40C4-9C97-BD45163465A2}">
      <dgm:prSet/>
      <dgm:spPr/>
      <dgm:t>
        <a:bodyPr/>
        <a:lstStyle/>
        <a:p>
          <a:endParaRPr lang="en-US"/>
        </a:p>
      </dgm:t>
    </dgm:pt>
    <dgm:pt modelId="{378C8221-08DA-49C4-9733-9DCE0C79E0D9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Mask out pixels collected after disturbance</a:t>
          </a:r>
          <a:endParaRPr lang="en-US" dirty="0"/>
        </a:p>
      </dgm:t>
    </dgm:pt>
    <dgm:pt modelId="{C12A391F-CE89-4F79-BD4E-04BFF3008E1C}" type="parTrans" cxnId="{E02E24AE-C00D-4CE6-B205-1E0024F25221}">
      <dgm:prSet/>
      <dgm:spPr/>
      <dgm:t>
        <a:bodyPr/>
        <a:lstStyle/>
        <a:p>
          <a:endParaRPr lang="en-US"/>
        </a:p>
      </dgm:t>
    </dgm:pt>
    <dgm:pt modelId="{7A917EDE-E424-4023-BB64-DFFBED8E0253}" type="sibTrans" cxnId="{E02E24AE-C00D-4CE6-B205-1E0024F25221}">
      <dgm:prSet/>
      <dgm:spPr/>
      <dgm:t>
        <a:bodyPr/>
        <a:lstStyle/>
        <a:p>
          <a:endParaRPr lang="en-US"/>
        </a:p>
      </dgm:t>
    </dgm:pt>
    <dgm:pt modelId="{C507B240-3565-4487-ADE1-9C8DB9A78D02}" type="pres">
      <dgm:prSet presAssocID="{55F3CCB4-A737-41C1-B36A-303DDE279F6F}" presName="Name0" presStyleCnt="0">
        <dgm:presLayoutVars>
          <dgm:dir/>
          <dgm:resizeHandles val="exact"/>
        </dgm:presLayoutVars>
      </dgm:prSet>
      <dgm:spPr/>
    </dgm:pt>
    <dgm:pt modelId="{60DCEEB8-D036-483C-9D73-D1AD9FDB2CB2}" type="pres">
      <dgm:prSet presAssocID="{0C2CCB18-4D7C-45D9-B808-74699C1965E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CE93B8-C867-4FED-B13F-256195E66C69}" type="pres">
      <dgm:prSet presAssocID="{1B1AEC05-02BF-472A-911F-86EFA4CEFD50}" presName="sibTrans" presStyleLbl="sibTrans2D1" presStyleIdx="0" presStyleCnt="3"/>
      <dgm:spPr/>
    </dgm:pt>
    <dgm:pt modelId="{3AA6F529-08F6-46B4-88F3-E1770E9C9F0D}" type="pres">
      <dgm:prSet presAssocID="{1B1AEC05-02BF-472A-911F-86EFA4CEFD50}" presName="connectorText" presStyleLbl="sibTrans2D1" presStyleIdx="0" presStyleCnt="3"/>
      <dgm:spPr/>
    </dgm:pt>
    <dgm:pt modelId="{E7549BAD-3C47-4998-B72F-C26DF5D3BC0A}" type="pres">
      <dgm:prSet presAssocID="{611B6076-2155-4DEB-A1F8-40D8C28218C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CB1440-EBC9-48BD-ABE5-3D4DB15E6D67}" type="pres">
      <dgm:prSet presAssocID="{9296B029-46AD-42A4-BF70-D7D654F60315}" presName="sibTrans" presStyleLbl="sibTrans2D1" presStyleIdx="1" presStyleCnt="3"/>
      <dgm:spPr/>
    </dgm:pt>
    <dgm:pt modelId="{64698B99-4876-4D2B-BC38-8BEF8E7E98DD}" type="pres">
      <dgm:prSet presAssocID="{9296B029-46AD-42A4-BF70-D7D654F60315}" presName="connectorText" presStyleLbl="sibTrans2D1" presStyleIdx="1" presStyleCnt="3"/>
      <dgm:spPr/>
    </dgm:pt>
    <dgm:pt modelId="{3A579433-D3D3-4E3F-A5B1-A443B1E7A1C4}" type="pres">
      <dgm:prSet presAssocID="{378C8221-08DA-49C4-9733-9DCE0C79E0D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228DE2-671B-43B7-956C-CD84712E1291}" type="pres">
      <dgm:prSet presAssocID="{7A917EDE-E424-4023-BB64-DFFBED8E0253}" presName="sibTrans" presStyleLbl="sibTrans2D1" presStyleIdx="2" presStyleCnt="3"/>
      <dgm:spPr/>
    </dgm:pt>
    <dgm:pt modelId="{3A1BCC47-270F-4EBF-B052-3EB2E9CCAE38}" type="pres">
      <dgm:prSet presAssocID="{7A917EDE-E424-4023-BB64-DFFBED8E0253}" presName="connectorText" presStyleLbl="sibTrans2D1" presStyleIdx="2" presStyleCnt="3"/>
      <dgm:spPr/>
    </dgm:pt>
    <dgm:pt modelId="{42D0DD73-671A-49E9-BE03-E9266B52BDAE}" type="pres">
      <dgm:prSet presAssocID="{30CC95C6-A8F1-4B78-BD6E-A25C764B599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44FAE5-114B-428A-8255-59E0E540E5F1}" type="presOf" srcId="{55F3CCB4-A737-41C1-B36A-303DDE279F6F}" destId="{C507B240-3565-4487-ADE1-9C8DB9A78D02}" srcOrd="0" destOrd="0" presId="urn:microsoft.com/office/officeart/2005/8/layout/process1"/>
    <dgm:cxn modelId="{7353172F-B9EA-4041-AC5A-08146F699719}" type="presOf" srcId="{9296B029-46AD-42A4-BF70-D7D654F60315}" destId="{64698B99-4876-4D2B-BC38-8BEF8E7E98DD}" srcOrd="1" destOrd="0" presId="urn:microsoft.com/office/officeart/2005/8/layout/process1"/>
    <dgm:cxn modelId="{C6893180-10F6-46B8-A564-C7D52F46DA09}" type="presOf" srcId="{7A917EDE-E424-4023-BB64-DFFBED8E0253}" destId="{3A1BCC47-270F-4EBF-B052-3EB2E9CCAE38}" srcOrd="1" destOrd="0" presId="urn:microsoft.com/office/officeart/2005/8/layout/process1"/>
    <dgm:cxn modelId="{5A9ADD08-D874-4BB2-97BE-F8ADAC34847E}" type="presOf" srcId="{9296B029-46AD-42A4-BF70-D7D654F60315}" destId="{82CB1440-EBC9-48BD-ABE5-3D4DB15E6D67}" srcOrd="0" destOrd="0" presId="urn:microsoft.com/office/officeart/2005/8/layout/process1"/>
    <dgm:cxn modelId="{174F8292-FD0C-46DB-A543-D92E1494F18F}" type="presOf" srcId="{0C2CCB18-4D7C-45D9-B808-74699C1965ED}" destId="{60DCEEB8-D036-483C-9D73-D1AD9FDB2CB2}" srcOrd="0" destOrd="0" presId="urn:microsoft.com/office/officeart/2005/8/layout/process1"/>
    <dgm:cxn modelId="{E1F0742C-9B2B-47A6-8A95-ED625F726599}" type="presOf" srcId="{1B1AEC05-02BF-472A-911F-86EFA4CEFD50}" destId="{3AA6F529-08F6-46B4-88F3-E1770E9C9F0D}" srcOrd="1" destOrd="0" presId="urn:microsoft.com/office/officeart/2005/8/layout/process1"/>
    <dgm:cxn modelId="{C55B76FF-4A80-47A9-BB43-23B9AA28B27C}" srcId="{55F3CCB4-A737-41C1-B36A-303DDE279F6F}" destId="{0C2CCB18-4D7C-45D9-B808-74699C1965ED}" srcOrd="0" destOrd="0" parTransId="{1D612BA0-EF21-4851-BF30-6C3EFE94FDFB}" sibTransId="{1B1AEC05-02BF-472A-911F-86EFA4CEFD50}"/>
    <dgm:cxn modelId="{87C292EE-2A02-4AE5-8C6A-8E2F7B3CEE9C}" srcId="{55F3CCB4-A737-41C1-B36A-303DDE279F6F}" destId="{611B6076-2155-4DEB-A1F8-40D8C28218CC}" srcOrd="1" destOrd="0" parTransId="{AAB23C27-9101-4302-8579-B06108AC6785}" sibTransId="{9296B029-46AD-42A4-BF70-D7D654F60315}"/>
    <dgm:cxn modelId="{4B0BE38E-E7F0-49D4-AB03-912CF9B8999D}" type="presOf" srcId="{611B6076-2155-4DEB-A1F8-40D8C28218CC}" destId="{E7549BAD-3C47-4998-B72F-C26DF5D3BC0A}" srcOrd="0" destOrd="0" presId="urn:microsoft.com/office/officeart/2005/8/layout/process1"/>
    <dgm:cxn modelId="{E02E24AE-C00D-4CE6-B205-1E0024F25221}" srcId="{55F3CCB4-A737-41C1-B36A-303DDE279F6F}" destId="{378C8221-08DA-49C4-9733-9DCE0C79E0D9}" srcOrd="2" destOrd="0" parTransId="{C12A391F-CE89-4F79-BD4E-04BFF3008E1C}" sibTransId="{7A917EDE-E424-4023-BB64-DFFBED8E0253}"/>
    <dgm:cxn modelId="{91CB1512-E20E-40C4-9C97-BD45163465A2}" srcId="{55F3CCB4-A737-41C1-B36A-303DDE279F6F}" destId="{30CC95C6-A8F1-4B78-BD6E-A25C764B599F}" srcOrd="3" destOrd="0" parTransId="{B5B0E7F0-076A-4021-B343-3E9372C9463C}" sibTransId="{B416A197-F71C-4D70-9DF1-7533D1F54A50}"/>
    <dgm:cxn modelId="{6E561AF8-673E-4082-AFE5-2A9580A63619}" type="presOf" srcId="{7A917EDE-E424-4023-BB64-DFFBED8E0253}" destId="{B2228DE2-671B-43B7-956C-CD84712E1291}" srcOrd="0" destOrd="0" presId="urn:microsoft.com/office/officeart/2005/8/layout/process1"/>
    <dgm:cxn modelId="{C6DA363D-6BF0-471D-9ABE-89689019DC42}" type="presOf" srcId="{30CC95C6-A8F1-4B78-BD6E-A25C764B599F}" destId="{42D0DD73-671A-49E9-BE03-E9266B52BDAE}" srcOrd="0" destOrd="0" presId="urn:microsoft.com/office/officeart/2005/8/layout/process1"/>
    <dgm:cxn modelId="{0E9614B9-1732-4A7F-A777-FCA931A18722}" type="presOf" srcId="{378C8221-08DA-49C4-9733-9DCE0C79E0D9}" destId="{3A579433-D3D3-4E3F-A5B1-A443B1E7A1C4}" srcOrd="0" destOrd="0" presId="urn:microsoft.com/office/officeart/2005/8/layout/process1"/>
    <dgm:cxn modelId="{CC5CBA93-45A9-4857-A496-6BC387457401}" type="presOf" srcId="{1B1AEC05-02BF-472A-911F-86EFA4CEFD50}" destId="{A7CE93B8-C867-4FED-B13F-256195E66C69}" srcOrd="0" destOrd="0" presId="urn:microsoft.com/office/officeart/2005/8/layout/process1"/>
    <dgm:cxn modelId="{1AB6B7A4-455F-4BDA-80CF-4D36F6DCCC6F}" type="presParOf" srcId="{C507B240-3565-4487-ADE1-9C8DB9A78D02}" destId="{60DCEEB8-D036-483C-9D73-D1AD9FDB2CB2}" srcOrd="0" destOrd="0" presId="urn:microsoft.com/office/officeart/2005/8/layout/process1"/>
    <dgm:cxn modelId="{FD52C73A-32E6-44DA-869A-AC27379AB1A2}" type="presParOf" srcId="{C507B240-3565-4487-ADE1-9C8DB9A78D02}" destId="{A7CE93B8-C867-4FED-B13F-256195E66C69}" srcOrd="1" destOrd="0" presId="urn:microsoft.com/office/officeart/2005/8/layout/process1"/>
    <dgm:cxn modelId="{84D2E9CD-6601-4EC3-9B35-0973127538ED}" type="presParOf" srcId="{A7CE93B8-C867-4FED-B13F-256195E66C69}" destId="{3AA6F529-08F6-46B4-88F3-E1770E9C9F0D}" srcOrd="0" destOrd="0" presId="urn:microsoft.com/office/officeart/2005/8/layout/process1"/>
    <dgm:cxn modelId="{068E8496-2BC2-4268-9614-24610B3710EE}" type="presParOf" srcId="{C507B240-3565-4487-ADE1-9C8DB9A78D02}" destId="{E7549BAD-3C47-4998-B72F-C26DF5D3BC0A}" srcOrd="2" destOrd="0" presId="urn:microsoft.com/office/officeart/2005/8/layout/process1"/>
    <dgm:cxn modelId="{7A5A2C67-56E0-4385-BF85-5026FF116772}" type="presParOf" srcId="{C507B240-3565-4487-ADE1-9C8DB9A78D02}" destId="{82CB1440-EBC9-48BD-ABE5-3D4DB15E6D67}" srcOrd="3" destOrd="0" presId="urn:microsoft.com/office/officeart/2005/8/layout/process1"/>
    <dgm:cxn modelId="{11101C9C-FAA7-4D43-B86A-F6E3B6D1ED1C}" type="presParOf" srcId="{82CB1440-EBC9-48BD-ABE5-3D4DB15E6D67}" destId="{64698B99-4876-4D2B-BC38-8BEF8E7E98DD}" srcOrd="0" destOrd="0" presId="urn:microsoft.com/office/officeart/2005/8/layout/process1"/>
    <dgm:cxn modelId="{1861D30E-C814-4898-8612-1091B1703001}" type="presParOf" srcId="{C507B240-3565-4487-ADE1-9C8DB9A78D02}" destId="{3A579433-D3D3-4E3F-A5B1-A443B1E7A1C4}" srcOrd="4" destOrd="0" presId="urn:microsoft.com/office/officeart/2005/8/layout/process1"/>
    <dgm:cxn modelId="{C2D3034E-FD7D-413F-9FC4-724871A68D78}" type="presParOf" srcId="{C507B240-3565-4487-ADE1-9C8DB9A78D02}" destId="{B2228DE2-671B-43B7-956C-CD84712E1291}" srcOrd="5" destOrd="0" presId="urn:microsoft.com/office/officeart/2005/8/layout/process1"/>
    <dgm:cxn modelId="{FBE8F18B-7899-4F80-94BD-A254387267C2}" type="presParOf" srcId="{B2228DE2-671B-43B7-956C-CD84712E1291}" destId="{3A1BCC47-270F-4EBF-B052-3EB2E9CCAE38}" srcOrd="0" destOrd="0" presId="urn:microsoft.com/office/officeart/2005/8/layout/process1"/>
    <dgm:cxn modelId="{417B072A-95B3-4ED9-A94E-8D549C4A4358}" type="presParOf" srcId="{C507B240-3565-4487-ADE1-9C8DB9A78D02}" destId="{42D0DD73-671A-49E9-BE03-E9266B52BDA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F63ECB-3B3A-4149-A23A-4EFA3AF6DE86}" type="doc">
      <dgm:prSet loTypeId="urn:microsoft.com/office/officeart/2005/8/layout/hList7" loCatId="process" qsTypeId="urn:microsoft.com/office/officeart/2005/8/quickstyle/simple1" qsCatId="simple" csTypeId="urn:microsoft.com/office/officeart/2005/8/colors/accent1_2" csCatId="accent1" phldr="1"/>
      <dgm:spPr/>
    </dgm:pt>
    <dgm:pt modelId="{96A66CAF-EF13-462C-814F-3D61A7E9D752}">
      <dgm:prSet phldrT="[Text]"/>
      <dgm:spPr/>
      <dgm:t>
        <a:bodyPr/>
        <a:lstStyle/>
        <a:p>
          <a:r>
            <a:rPr lang="en-US" dirty="0" smtClean="0"/>
            <a:t>LandTrendr</a:t>
          </a:r>
          <a:endParaRPr lang="en-US" dirty="0"/>
        </a:p>
      </dgm:t>
    </dgm:pt>
    <dgm:pt modelId="{4FE27912-81B3-4D19-8BFA-38AAECA6414B}" type="parTrans" cxnId="{9EF2F7CF-7765-4A49-A8C0-A0831748F9BC}">
      <dgm:prSet/>
      <dgm:spPr/>
      <dgm:t>
        <a:bodyPr/>
        <a:lstStyle/>
        <a:p>
          <a:endParaRPr lang="en-US"/>
        </a:p>
      </dgm:t>
    </dgm:pt>
    <dgm:pt modelId="{EA06EDDD-06BC-4D12-B992-CD8D1CC47A0F}" type="sibTrans" cxnId="{9EF2F7CF-7765-4A49-A8C0-A0831748F9BC}">
      <dgm:prSet/>
      <dgm:spPr/>
      <dgm:t>
        <a:bodyPr/>
        <a:lstStyle/>
        <a:p>
          <a:endParaRPr lang="en-US"/>
        </a:p>
      </dgm:t>
    </dgm:pt>
    <dgm:pt modelId="{6CAAB2C3-5FDD-4AF4-84CE-9CFB18AEA653}">
      <dgm:prSet phldrT="[Text]"/>
      <dgm:spPr/>
      <dgm:t>
        <a:bodyPr/>
        <a:lstStyle/>
        <a:p>
          <a:r>
            <a:rPr lang="en-US" dirty="0" smtClean="0"/>
            <a:t>MTBS</a:t>
          </a:r>
          <a:endParaRPr lang="en-US" dirty="0"/>
        </a:p>
      </dgm:t>
    </dgm:pt>
    <dgm:pt modelId="{F3C763B4-ECBA-4866-AB76-7DA5EC9C0911}" type="parTrans" cxnId="{3194144B-20E9-4DD2-9D6C-31183DA6CE76}">
      <dgm:prSet/>
      <dgm:spPr/>
      <dgm:t>
        <a:bodyPr/>
        <a:lstStyle/>
        <a:p>
          <a:endParaRPr lang="en-US"/>
        </a:p>
      </dgm:t>
    </dgm:pt>
    <dgm:pt modelId="{5A6BFE68-4C2B-4160-8FCC-5C3C7947FC27}" type="sibTrans" cxnId="{3194144B-20E9-4DD2-9D6C-31183DA6CE76}">
      <dgm:prSet/>
      <dgm:spPr/>
      <dgm:t>
        <a:bodyPr/>
        <a:lstStyle/>
        <a:p>
          <a:endParaRPr lang="en-US"/>
        </a:p>
      </dgm:t>
    </dgm:pt>
    <dgm:pt modelId="{A05B7181-AB09-4ECA-9DFE-FFDB0DFC840C}">
      <dgm:prSet phldrT="[Text]"/>
      <dgm:spPr/>
      <dgm:t>
        <a:bodyPr/>
        <a:lstStyle/>
        <a:p>
          <a:r>
            <a:rPr lang="en-US" dirty="0" smtClean="0"/>
            <a:t>Time since disturbance</a:t>
          </a:r>
          <a:endParaRPr lang="en-US" dirty="0"/>
        </a:p>
      </dgm:t>
    </dgm:pt>
    <dgm:pt modelId="{B99865F8-1372-40E6-990C-CCEA23318A26}" type="parTrans" cxnId="{C941D386-5055-4B9E-9955-59611264B773}">
      <dgm:prSet/>
      <dgm:spPr/>
      <dgm:t>
        <a:bodyPr/>
        <a:lstStyle/>
        <a:p>
          <a:endParaRPr lang="en-US"/>
        </a:p>
      </dgm:t>
    </dgm:pt>
    <dgm:pt modelId="{2C8FC56A-8970-4B00-BC49-1D7DEFEAB3B8}" type="sibTrans" cxnId="{C941D386-5055-4B9E-9955-59611264B773}">
      <dgm:prSet/>
      <dgm:spPr/>
      <dgm:t>
        <a:bodyPr/>
        <a:lstStyle/>
        <a:p>
          <a:endParaRPr lang="en-US"/>
        </a:p>
      </dgm:t>
    </dgm:pt>
    <dgm:pt modelId="{450EF6CE-D05D-47AB-BD1D-62A38604976F}" type="pres">
      <dgm:prSet presAssocID="{52F63ECB-3B3A-4149-A23A-4EFA3AF6DE86}" presName="Name0" presStyleCnt="0">
        <dgm:presLayoutVars>
          <dgm:dir/>
          <dgm:resizeHandles val="exact"/>
        </dgm:presLayoutVars>
      </dgm:prSet>
      <dgm:spPr/>
    </dgm:pt>
    <dgm:pt modelId="{EF52FE09-DB8C-48F7-AE66-F875823030FA}" type="pres">
      <dgm:prSet presAssocID="{52F63ECB-3B3A-4149-A23A-4EFA3AF6DE86}" presName="fgShape" presStyleLbl="fgShp" presStyleIdx="0" presStyleCnt="1"/>
      <dgm:spPr/>
    </dgm:pt>
    <dgm:pt modelId="{2153EE82-D12E-439C-B7ED-ECA3A959FF67}" type="pres">
      <dgm:prSet presAssocID="{52F63ECB-3B3A-4149-A23A-4EFA3AF6DE86}" presName="linComp" presStyleCnt="0"/>
      <dgm:spPr/>
    </dgm:pt>
    <dgm:pt modelId="{A9FEF276-02E4-43F6-97AD-F4E21DA07B34}" type="pres">
      <dgm:prSet presAssocID="{96A66CAF-EF13-462C-814F-3D61A7E9D752}" presName="compNode" presStyleCnt="0"/>
      <dgm:spPr/>
    </dgm:pt>
    <dgm:pt modelId="{97751EA7-92BB-43F7-81D5-38FFAA583137}" type="pres">
      <dgm:prSet presAssocID="{96A66CAF-EF13-462C-814F-3D61A7E9D752}" presName="bkgdShape" presStyleLbl="node1" presStyleIdx="0" presStyleCnt="3"/>
      <dgm:spPr/>
      <dgm:t>
        <a:bodyPr/>
        <a:lstStyle/>
        <a:p>
          <a:endParaRPr lang="en-US"/>
        </a:p>
      </dgm:t>
    </dgm:pt>
    <dgm:pt modelId="{B490894E-EF52-4E80-8783-5CB6652D21C0}" type="pres">
      <dgm:prSet presAssocID="{96A66CAF-EF13-462C-814F-3D61A7E9D752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4D499-9B3E-475B-B6C2-4DAE6F83C9ED}" type="pres">
      <dgm:prSet presAssocID="{96A66CAF-EF13-462C-814F-3D61A7E9D752}" presName="invisiNode" presStyleLbl="node1" presStyleIdx="0" presStyleCnt="3"/>
      <dgm:spPr/>
    </dgm:pt>
    <dgm:pt modelId="{8D3ECDBF-FEAD-4FC3-815B-A8C64FF9745F}" type="pres">
      <dgm:prSet presAssocID="{96A66CAF-EF13-462C-814F-3D61A7E9D752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F8DBB60A-3913-4542-B29D-191A5F941B2B}" type="pres">
      <dgm:prSet presAssocID="{EA06EDDD-06BC-4D12-B992-CD8D1CC47A0F}" presName="sibTrans" presStyleLbl="sibTrans2D1" presStyleIdx="0" presStyleCnt="0"/>
      <dgm:spPr/>
    </dgm:pt>
    <dgm:pt modelId="{91323EC7-DC6E-4F8F-95EE-1616EA9EBEA2}" type="pres">
      <dgm:prSet presAssocID="{6CAAB2C3-5FDD-4AF4-84CE-9CFB18AEA653}" presName="compNode" presStyleCnt="0"/>
      <dgm:spPr/>
    </dgm:pt>
    <dgm:pt modelId="{28800003-9E74-440D-9788-8EF2D7080370}" type="pres">
      <dgm:prSet presAssocID="{6CAAB2C3-5FDD-4AF4-84CE-9CFB18AEA653}" presName="bkgdShape" presStyleLbl="node1" presStyleIdx="1" presStyleCnt="3"/>
      <dgm:spPr/>
    </dgm:pt>
    <dgm:pt modelId="{CADCF038-F59B-427A-9C6D-589FAD8CCD27}" type="pres">
      <dgm:prSet presAssocID="{6CAAB2C3-5FDD-4AF4-84CE-9CFB18AEA653}" presName="nodeTx" presStyleLbl="node1" presStyleIdx="1" presStyleCnt="3">
        <dgm:presLayoutVars>
          <dgm:bulletEnabled val="1"/>
        </dgm:presLayoutVars>
      </dgm:prSet>
      <dgm:spPr/>
    </dgm:pt>
    <dgm:pt modelId="{F2EACA2D-EFB9-4F23-8AAC-7DB47E4D61BF}" type="pres">
      <dgm:prSet presAssocID="{6CAAB2C3-5FDD-4AF4-84CE-9CFB18AEA653}" presName="invisiNode" presStyleLbl="node1" presStyleIdx="1" presStyleCnt="3"/>
      <dgm:spPr/>
    </dgm:pt>
    <dgm:pt modelId="{DD2B4C93-C23E-4478-A286-1858D24FD294}" type="pres">
      <dgm:prSet presAssocID="{6CAAB2C3-5FDD-4AF4-84CE-9CFB18AEA653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673FA61-9900-4D2E-BB76-45D05BFECB9E}" type="pres">
      <dgm:prSet presAssocID="{5A6BFE68-4C2B-4160-8FCC-5C3C7947FC27}" presName="sibTrans" presStyleLbl="sibTrans2D1" presStyleIdx="0" presStyleCnt="0"/>
      <dgm:spPr/>
    </dgm:pt>
    <dgm:pt modelId="{BA55EFE2-98A0-4F0B-A124-F15FEDD0C49F}" type="pres">
      <dgm:prSet presAssocID="{A05B7181-AB09-4ECA-9DFE-FFDB0DFC840C}" presName="compNode" presStyleCnt="0"/>
      <dgm:spPr/>
    </dgm:pt>
    <dgm:pt modelId="{637A61D1-FB3C-40B8-98F6-C1FD67AC4E2F}" type="pres">
      <dgm:prSet presAssocID="{A05B7181-AB09-4ECA-9DFE-FFDB0DFC840C}" presName="bkgdShape" presStyleLbl="node1" presStyleIdx="2" presStyleCnt="3"/>
      <dgm:spPr/>
      <dgm:t>
        <a:bodyPr/>
        <a:lstStyle/>
        <a:p>
          <a:endParaRPr lang="en-US"/>
        </a:p>
      </dgm:t>
    </dgm:pt>
    <dgm:pt modelId="{E9CA1B8E-81F3-4BC1-81BB-C752DD3F2529}" type="pres">
      <dgm:prSet presAssocID="{A05B7181-AB09-4ECA-9DFE-FFDB0DFC840C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3B0875-1A52-4D89-B2C3-DD2C40BCB417}" type="pres">
      <dgm:prSet presAssocID="{A05B7181-AB09-4ECA-9DFE-FFDB0DFC840C}" presName="invisiNode" presStyleLbl="node1" presStyleIdx="2" presStyleCnt="3"/>
      <dgm:spPr/>
    </dgm:pt>
    <dgm:pt modelId="{51B9E992-2A0E-4EBC-8614-950424624B91}" type="pres">
      <dgm:prSet presAssocID="{A05B7181-AB09-4ECA-9DFE-FFDB0DFC840C}" presName="imagNod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</dgm:ptLst>
  <dgm:cxnLst>
    <dgm:cxn modelId="{5799399D-170F-493A-8FCC-30F4013812A8}" type="presOf" srcId="{96A66CAF-EF13-462C-814F-3D61A7E9D752}" destId="{97751EA7-92BB-43F7-81D5-38FFAA583137}" srcOrd="0" destOrd="0" presId="urn:microsoft.com/office/officeart/2005/8/layout/hList7"/>
    <dgm:cxn modelId="{C0651E21-AE16-4B6E-A4D1-B7FA66567CA9}" type="presOf" srcId="{52F63ECB-3B3A-4149-A23A-4EFA3AF6DE86}" destId="{450EF6CE-D05D-47AB-BD1D-62A38604976F}" srcOrd="0" destOrd="0" presId="urn:microsoft.com/office/officeart/2005/8/layout/hList7"/>
    <dgm:cxn modelId="{E1A71B20-DD41-4623-953B-77E86D235475}" type="presOf" srcId="{6CAAB2C3-5FDD-4AF4-84CE-9CFB18AEA653}" destId="{CADCF038-F59B-427A-9C6D-589FAD8CCD27}" srcOrd="1" destOrd="0" presId="urn:microsoft.com/office/officeart/2005/8/layout/hList7"/>
    <dgm:cxn modelId="{9C08E1D6-A81C-48AD-89B5-89958893A25D}" type="presOf" srcId="{A05B7181-AB09-4ECA-9DFE-FFDB0DFC840C}" destId="{637A61D1-FB3C-40B8-98F6-C1FD67AC4E2F}" srcOrd="0" destOrd="0" presId="urn:microsoft.com/office/officeart/2005/8/layout/hList7"/>
    <dgm:cxn modelId="{BBEEB53C-F7D7-4907-96C7-E90643234DE0}" type="presOf" srcId="{6CAAB2C3-5FDD-4AF4-84CE-9CFB18AEA653}" destId="{28800003-9E74-440D-9788-8EF2D7080370}" srcOrd="0" destOrd="0" presId="urn:microsoft.com/office/officeart/2005/8/layout/hList7"/>
    <dgm:cxn modelId="{A01A4FBB-8A94-4575-80AC-C4E789CD9F45}" type="presOf" srcId="{EA06EDDD-06BC-4D12-B992-CD8D1CC47A0F}" destId="{F8DBB60A-3913-4542-B29D-191A5F941B2B}" srcOrd="0" destOrd="0" presId="urn:microsoft.com/office/officeart/2005/8/layout/hList7"/>
    <dgm:cxn modelId="{9EF2F7CF-7765-4A49-A8C0-A0831748F9BC}" srcId="{52F63ECB-3B3A-4149-A23A-4EFA3AF6DE86}" destId="{96A66CAF-EF13-462C-814F-3D61A7E9D752}" srcOrd="0" destOrd="0" parTransId="{4FE27912-81B3-4D19-8BFA-38AAECA6414B}" sibTransId="{EA06EDDD-06BC-4D12-B992-CD8D1CC47A0F}"/>
    <dgm:cxn modelId="{3194144B-20E9-4DD2-9D6C-31183DA6CE76}" srcId="{52F63ECB-3B3A-4149-A23A-4EFA3AF6DE86}" destId="{6CAAB2C3-5FDD-4AF4-84CE-9CFB18AEA653}" srcOrd="1" destOrd="0" parTransId="{F3C763B4-ECBA-4866-AB76-7DA5EC9C0911}" sibTransId="{5A6BFE68-4C2B-4160-8FCC-5C3C7947FC27}"/>
    <dgm:cxn modelId="{BEE836CF-7626-4788-99CF-DFE7CEA9A10D}" type="presOf" srcId="{A05B7181-AB09-4ECA-9DFE-FFDB0DFC840C}" destId="{E9CA1B8E-81F3-4BC1-81BB-C752DD3F2529}" srcOrd="1" destOrd="0" presId="urn:microsoft.com/office/officeart/2005/8/layout/hList7"/>
    <dgm:cxn modelId="{61024045-9337-4DEA-9581-5E64F8A22FEE}" type="presOf" srcId="{5A6BFE68-4C2B-4160-8FCC-5C3C7947FC27}" destId="{C673FA61-9900-4D2E-BB76-45D05BFECB9E}" srcOrd="0" destOrd="0" presId="urn:microsoft.com/office/officeart/2005/8/layout/hList7"/>
    <dgm:cxn modelId="{834D5AB4-290A-45D6-81CB-FC698C586269}" type="presOf" srcId="{96A66CAF-EF13-462C-814F-3D61A7E9D752}" destId="{B490894E-EF52-4E80-8783-5CB6652D21C0}" srcOrd="1" destOrd="0" presId="urn:microsoft.com/office/officeart/2005/8/layout/hList7"/>
    <dgm:cxn modelId="{C941D386-5055-4B9E-9955-59611264B773}" srcId="{52F63ECB-3B3A-4149-A23A-4EFA3AF6DE86}" destId="{A05B7181-AB09-4ECA-9DFE-FFDB0DFC840C}" srcOrd="2" destOrd="0" parTransId="{B99865F8-1372-40E6-990C-CCEA23318A26}" sibTransId="{2C8FC56A-8970-4B00-BC49-1D7DEFEAB3B8}"/>
    <dgm:cxn modelId="{C47E9FB9-CE18-4711-B886-204AE1A269D0}" type="presParOf" srcId="{450EF6CE-D05D-47AB-BD1D-62A38604976F}" destId="{EF52FE09-DB8C-48F7-AE66-F875823030FA}" srcOrd="0" destOrd="0" presId="urn:microsoft.com/office/officeart/2005/8/layout/hList7"/>
    <dgm:cxn modelId="{A9C47DA5-6D20-453B-AAA8-EAA8B881FEC1}" type="presParOf" srcId="{450EF6CE-D05D-47AB-BD1D-62A38604976F}" destId="{2153EE82-D12E-439C-B7ED-ECA3A959FF67}" srcOrd="1" destOrd="0" presId="urn:microsoft.com/office/officeart/2005/8/layout/hList7"/>
    <dgm:cxn modelId="{8E794FBB-187F-432E-9771-95451FCE0659}" type="presParOf" srcId="{2153EE82-D12E-439C-B7ED-ECA3A959FF67}" destId="{A9FEF276-02E4-43F6-97AD-F4E21DA07B34}" srcOrd="0" destOrd="0" presId="urn:microsoft.com/office/officeart/2005/8/layout/hList7"/>
    <dgm:cxn modelId="{83CFBBD5-DFAF-40F9-9FE0-0593F86F3BE3}" type="presParOf" srcId="{A9FEF276-02E4-43F6-97AD-F4E21DA07B34}" destId="{97751EA7-92BB-43F7-81D5-38FFAA583137}" srcOrd="0" destOrd="0" presId="urn:microsoft.com/office/officeart/2005/8/layout/hList7"/>
    <dgm:cxn modelId="{949FEC2D-D9F2-4AA6-837A-6F5C8877520B}" type="presParOf" srcId="{A9FEF276-02E4-43F6-97AD-F4E21DA07B34}" destId="{B490894E-EF52-4E80-8783-5CB6652D21C0}" srcOrd="1" destOrd="0" presId="urn:microsoft.com/office/officeart/2005/8/layout/hList7"/>
    <dgm:cxn modelId="{AB8A1041-9A29-4D23-9BC8-4695EC630336}" type="presParOf" srcId="{A9FEF276-02E4-43F6-97AD-F4E21DA07B34}" destId="{8844D499-9B3E-475B-B6C2-4DAE6F83C9ED}" srcOrd="2" destOrd="0" presId="urn:microsoft.com/office/officeart/2005/8/layout/hList7"/>
    <dgm:cxn modelId="{45826EE7-9485-4CEC-A81E-3C8437D57DE6}" type="presParOf" srcId="{A9FEF276-02E4-43F6-97AD-F4E21DA07B34}" destId="{8D3ECDBF-FEAD-4FC3-815B-A8C64FF9745F}" srcOrd="3" destOrd="0" presId="urn:microsoft.com/office/officeart/2005/8/layout/hList7"/>
    <dgm:cxn modelId="{3887941D-52A9-4CDC-A018-7A083B706C8B}" type="presParOf" srcId="{2153EE82-D12E-439C-B7ED-ECA3A959FF67}" destId="{F8DBB60A-3913-4542-B29D-191A5F941B2B}" srcOrd="1" destOrd="0" presId="urn:microsoft.com/office/officeart/2005/8/layout/hList7"/>
    <dgm:cxn modelId="{538C97E9-EB47-44E4-A705-8D7F1654ECE6}" type="presParOf" srcId="{2153EE82-D12E-439C-B7ED-ECA3A959FF67}" destId="{91323EC7-DC6E-4F8F-95EE-1616EA9EBEA2}" srcOrd="2" destOrd="0" presId="urn:microsoft.com/office/officeart/2005/8/layout/hList7"/>
    <dgm:cxn modelId="{522ECA88-D03E-4DCA-B51D-42BA4A831E7E}" type="presParOf" srcId="{91323EC7-DC6E-4F8F-95EE-1616EA9EBEA2}" destId="{28800003-9E74-440D-9788-8EF2D7080370}" srcOrd="0" destOrd="0" presId="urn:microsoft.com/office/officeart/2005/8/layout/hList7"/>
    <dgm:cxn modelId="{EDBA02D2-CA24-4A59-953D-0CD92A60102F}" type="presParOf" srcId="{91323EC7-DC6E-4F8F-95EE-1616EA9EBEA2}" destId="{CADCF038-F59B-427A-9C6D-589FAD8CCD27}" srcOrd="1" destOrd="0" presId="urn:microsoft.com/office/officeart/2005/8/layout/hList7"/>
    <dgm:cxn modelId="{01491006-524A-4942-AA96-75390FEC5FB6}" type="presParOf" srcId="{91323EC7-DC6E-4F8F-95EE-1616EA9EBEA2}" destId="{F2EACA2D-EFB9-4F23-8AAC-7DB47E4D61BF}" srcOrd="2" destOrd="0" presId="urn:microsoft.com/office/officeart/2005/8/layout/hList7"/>
    <dgm:cxn modelId="{DDEA46D9-AF08-43E1-AD28-83C1A1E4F683}" type="presParOf" srcId="{91323EC7-DC6E-4F8F-95EE-1616EA9EBEA2}" destId="{DD2B4C93-C23E-4478-A286-1858D24FD294}" srcOrd="3" destOrd="0" presId="urn:microsoft.com/office/officeart/2005/8/layout/hList7"/>
    <dgm:cxn modelId="{779333E4-7753-4040-8D43-0AEF370FDB61}" type="presParOf" srcId="{2153EE82-D12E-439C-B7ED-ECA3A959FF67}" destId="{C673FA61-9900-4D2E-BB76-45D05BFECB9E}" srcOrd="3" destOrd="0" presId="urn:microsoft.com/office/officeart/2005/8/layout/hList7"/>
    <dgm:cxn modelId="{64ECC2DA-C70B-4081-AEC4-A387EBAE7239}" type="presParOf" srcId="{2153EE82-D12E-439C-B7ED-ECA3A959FF67}" destId="{BA55EFE2-98A0-4F0B-A124-F15FEDD0C49F}" srcOrd="4" destOrd="0" presId="urn:microsoft.com/office/officeart/2005/8/layout/hList7"/>
    <dgm:cxn modelId="{65447138-CA23-4797-AACB-B0A6167C46DE}" type="presParOf" srcId="{BA55EFE2-98A0-4F0B-A124-F15FEDD0C49F}" destId="{637A61D1-FB3C-40B8-98F6-C1FD67AC4E2F}" srcOrd="0" destOrd="0" presId="urn:microsoft.com/office/officeart/2005/8/layout/hList7"/>
    <dgm:cxn modelId="{ED94C322-4072-45FE-BF89-C35E816457DE}" type="presParOf" srcId="{BA55EFE2-98A0-4F0B-A124-F15FEDD0C49F}" destId="{E9CA1B8E-81F3-4BC1-81BB-C752DD3F2529}" srcOrd="1" destOrd="0" presId="urn:microsoft.com/office/officeart/2005/8/layout/hList7"/>
    <dgm:cxn modelId="{3B7D5DA6-76E8-425E-94FD-D68498C75995}" type="presParOf" srcId="{BA55EFE2-98A0-4F0B-A124-F15FEDD0C49F}" destId="{FC3B0875-1A52-4D89-B2C3-DD2C40BCB417}" srcOrd="2" destOrd="0" presId="urn:microsoft.com/office/officeart/2005/8/layout/hList7"/>
    <dgm:cxn modelId="{6C174E8C-8510-4254-980E-F84F34B3CEB0}" type="presParOf" srcId="{BA55EFE2-98A0-4F0B-A124-F15FEDD0C49F}" destId="{51B9E992-2A0E-4EBC-8614-950424624B9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F3CCB4-A737-41C1-B36A-303DDE279F6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C2CCB18-4D7C-45D9-B808-74699C1965ED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Filter Landsat data by collections, years and, Julian dates of interest</a:t>
          </a:r>
          <a:endParaRPr lang="en-US" dirty="0"/>
        </a:p>
      </dgm:t>
    </dgm:pt>
    <dgm:pt modelId="{1D612BA0-EF21-4851-BF30-6C3EFE94FDFB}" type="parTrans" cxnId="{C55B76FF-4A80-47A9-BB43-23B9AA28B27C}">
      <dgm:prSet/>
      <dgm:spPr/>
      <dgm:t>
        <a:bodyPr/>
        <a:lstStyle/>
        <a:p>
          <a:endParaRPr lang="en-US"/>
        </a:p>
      </dgm:t>
    </dgm:pt>
    <dgm:pt modelId="{1B1AEC05-02BF-472A-911F-86EFA4CEFD50}" type="sibTrans" cxnId="{C55B76FF-4A80-47A9-BB43-23B9AA28B27C}">
      <dgm:prSet/>
      <dgm:spPr/>
      <dgm:t>
        <a:bodyPr/>
        <a:lstStyle/>
        <a:p>
          <a:endParaRPr lang="en-US"/>
        </a:p>
      </dgm:t>
    </dgm:pt>
    <dgm:pt modelId="{611B6076-2155-4DEB-A1F8-40D8C28218CC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Apply cloud and shadow masking procedures </a:t>
          </a:r>
          <a:endParaRPr lang="en-US" dirty="0"/>
        </a:p>
      </dgm:t>
    </dgm:pt>
    <dgm:pt modelId="{AAB23C27-9101-4302-8579-B06108AC6785}" type="parTrans" cxnId="{87C292EE-2A02-4AE5-8C6A-8E2F7B3CEE9C}">
      <dgm:prSet/>
      <dgm:spPr/>
      <dgm:t>
        <a:bodyPr/>
        <a:lstStyle/>
        <a:p>
          <a:endParaRPr lang="en-US"/>
        </a:p>
      </dgm:t>
    </dgm:pt>
    <dgm:pt modelId="{9296B029-46AD-42A4-BF70-D7D654F60315}" type="sibTrans" cxnId="{87C292EE-2A02-4AE5-8C6A-8E2F7B3CEE9C}">
      <dgm:prSet/>
      <dgm:spPr/>
      <dgm:t>
        <a:bodyPr/>
        <a:lstStyle/>
        <a:p>
          <a:endParaRPr lang="en-US"/>
        </a:p>
      </dgm:t>
    </dgm:pt>
    <dgm:pt modelId="{30CC95C6-A8F1-4B78-BD6E-A25C764B599F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Get n</a:t>
          </a:r>
          <a:r>
            <a:rPr lang="en-US" baseline="30000" dirty="0" smtClean="0"/>
            <a:t>th</a:t>
          </a:r>
          <a:r>
            <a:rPr lang="en-US" dirty="0" smtClean="0"/>
            <a:t> percentile pixel</a:t>
          </a:r>
          <a:endParaRPr lang="en-US" dirty="0"/>
        </a:p>
      </dgm:t>
    </dgm:pt>
    <dgm:pt modelId="{B5B0E7F0-076A-4021-B343-3E9372C9463C}" type="parTrans" cxnId="{91CB1512-E20E-40C4-9C97-BD45163465A2}">
      <dgm:prSet/>
      <dgm:spPr/>
      <dgm:t>
        <a:bodyPr/>
        <a:lstStyle/>
        <a:p>
          <a:endParaRPr lang="en-US"/>
        </a:p>
      </dgm:t>
    </dgm:pt>
    <dgm:pt modelId="{B416A197-F71C-4D70-9DF1-7533D1F54A50}" type="sibTrans" cxnId="{91CB1512-E20E-40C4-9C97-BD45163465A2}">
      <dgm:prSet/>
      <dgm:spPr/>
      <dgm:t>
        <a:bodyPr/>
        <a:lstStyle/>
        <a:p>
          <a:endParaRPr lang="en-US"/>
        </a:p>
      </dgm:t>
    </dgm:pt>
    <dgm:pt modelId="{C507B240-3565-4487-ADE1-9C8DB9A78D02}" type="pres">
      <dgm:prSet presAssocID="{55F3CCB4-A737-41C1-B36A-303DDE279F6F}" presName="Name0" presStyleCnt="0">
        <dgm:presLayoutVars>
          <dgm:dir/>
          <dgm:resizeHandles val="exact"/>
        </dgm:presLayoutVars>
      </dgm:prSet>
      <dgm:spPr/>
    </dgm:pt>
    <dgm:pt modelId="{60DCEEB8-D036-483C-9D73-D1AD9FDB2CB2}" type="pres">
      <dgm:prSet presAssocID="{0C2CCB18-4D7C-45D9-B808-74699C1965E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CE93B8-C867-4FED-B13F-256195E66C69}" type="pres">
      <dgm:prSet presAssocID="{1B1AEC05-02BF-472A-911F-86EFA4CEFD50}" presName="sibTrans" presStyleLbl="sibTrans2D1" presStyleIdx="0" presStyleCnt="2"/>
      <dgm:spPr/>
    </dgm:pt>
    <dgm:pt modelId="{3AA6F529-08F6-46B4-88F3-E1770E9C9F0D}" type="pres">
      <dgm:prSet presAssocID="{1B1AEC05-02BF-472A-911F-86EFA4CEFD50}" presName="connectorText" presStyleLbl="sibTrans2D1" presStyleIdx="0" presStyleCnt="2"/>
      <dgm:spPr/>
    </dgm:pt>
    <dgm:pt modelId="{E7549BAD-3C47-4998-B72F-C26DF5D3BC0A}" type="pres">
      <dgm:prSet presAssocID="{611B6076-2155-4DEB-A1F8-40D8C28218C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CB1440-EBC9-48BD-ABE5-3D4DB15E6D67}" type="pres">
      <dgm:prSet presAssocID="{9296B029-46AD-42A4-BF70-D7D654F60315}" presName="sibTrans" presStyleLbl="sibTrans2D1" presStyleIdx="1" presStyleCnt="2"/>
      <dgm:spPr/>
    </dgm:pt>
    <dgm:pt modelId="{64698B99-4876-4D2B-BC38-8BEF8E7E98DD}" type="pres">
      <dgm:prSet presAssocID="{9296B029-46AD-42A4-BF70-D7D654F60315}" presName="connectorText" presStyleLbl="sibTrans2D1" presStyleIdx="1" presStyleCnt="2"/>
      <dgm:spPr/>
    </dgm:pt>
    <dgm:pt modelId="{42D0DD73-671A-49E9-BE03-E9266B52BDAE}" type="pres">
      <dgm:prSet presAssocID="{30CC95C6-A8F1-4B78-BD6E-A25C764B599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CB1512-E20E-40C4-9C97-BD45163465A2}" srcId="{55F3CCB4-A737-41C1-B36A-303DDE279F6F}" destId="{30CC95C6-A8F1-4B78-BD6E-A25C764B599F}" srcOrd="2" destOrd="0" parTransId="{B5B0E7F0-076A-4021-B343-3E9372C9463C}" sibTransId="{B416A197-F71C-4D70-9DF1-7533D1F54A50}"/>
    <dgm:cxn modelId="{3A80D151-A7B1-4130-B4D3-E543382BA671}" type="presOf" srcId="{30CC95C6-A8F1-4B78-BD6E-A25C764B599F}" destId="{42D0DD73-671A-49E9-BE03-E9266B52BDAE}" srcOrd="0" destOrd="0" presId="urn:microsoft.com/office/officeart/2005/8/layout/process1"/>
    <dgm:cxn modelId="{FB59119A-5502-48C9-BE8B-201E2D90A804}" type="presOf" srcId="{1B1AEC05-02BF-472A-911F-86EFA4CEFD50}" destId="{3AA6F529-08F6-46B4-88F3-E1770E9C9F0D}" srcOrd="1" destOrd="0" presId="urn:microsoft.com/office/officeart/2005/8/layout/process1"/>
    <dgm:cxn modelId="{581062A4-FFBA-490B-BD0A-8EE31E1A4548}" type="presOf" srcId="{611B6076-2155-4DEB-A1F8-40D8C28218CC}" destId="{E7549BAD-3C47-4998-B72F-C26DF5D3BC0A}" srcOrd="0" destOrd="0" presId="urn:microsoft.com/office/officeart/2005/8/layout/process1"/>
    <dgm:cxn modelId="{EDA8322F-DB86-46D6-AD3A-7F7D31357ABA}" type="presOf" srcId="{9296B029-46AD-42A4-BF70-D7D654F60315}" destId="{64698B99-4876-4D2B-BC38-8BEF8E7E98DD}" srcOrd="1" destOrd="0" presId="urn:microsoft.com/office/officeart/2005/8/layout/process1"/>
    <dgm:cxn modelId="{87C292EE-2A02-4AE5-8C6A-8E2F7B3CEE9C}" srcId="{55F3CCB4-A737-41C1-B36A-303DDE279F6F}" destId="{611B6076-2155-4DEB-A1F8-40D8C28218CC}" srcOrd="1" destOrd="0" parTransId="{AAB23C27-9101-4302-8579-B06108AC6785}" sibTransId="{9296B029-46AD-42A4-BF70-D7D654F60315}"/>
    <dgm:cxn modelId="{FD9047AE-42FA-4843-A52C-469AC7712EB1}" type="presOf" srcId="{0C2CCB18-4D7C-45D9-B808-74699C1965ED}" destId="{60DCEEB8-D036-483C-9D73-D1AD9FDB2CB2}" srcOrd="0" destOrd="0" presId="urn:microsoft.com/office/officeart/2005/8/layout/process1"/>
    <dgm:cxn modelId="{CED0B7DD-FA02-44BF-B47D-9302EBBF5C28}" type="presOf" srcId="{9296B029-46AD-42A4-BF70-D7D654F60315}" destId="{82CB1440-EBC9-48BD-ABE5-3D4DB15E6D67}" srcOrd="0" destOrd="0" presId="urn:microsoft.com/office/officeart/2005/8/layout/process1"/>
    <dgm:cxn modelId="{C029BF15-E8A1-421E-9C8B-01DD3BDCC64B}" type="presOf" srcId="{55F3CCB4-A737-41C1-B36A-303DDE279F6F}" destId="{C507B240-3565-4487-ADE1-9C8DB9A78D02}" srcOrd="0" destOrd="0" presId="urn:microsoft.com/office/officeart/2005/8/layout/process1"/>
    <dgm:cxn modelId="{D1AF62DA-4A4C-4AA4-9381-C22FEF4E8409}" type="presOf" srcId="{1B1AEC05-02BF-472A-911F-86EFA4CEFD50}" destId="{A7CE93B8-C867-4FED-B13F-256195E66C69}" srcOrd="0" destOrd="0" presId="urn:microsoft.com/office/officeart/2005/8/layout/process1"/>
    <dgm:cxn modelId="{C55B76FF-4A80-47A9-BB43-23B9AA28B27C}" srcId="{55F3CCB4-A737-41C1-B36A-303DDE279F6F}" destId="{0C2CCB18-4D7C-45D9-B808-74699C1965ED}" srcOrd="0" destOrd="0" parTransId="{1D612BA0-EF21-4851-BF30-6C3EFE94FDFB}" sibTransId="{1B1AEC05-02BF-472A-911F-86EFA4CEFD50}"/>
    <dgm:cxn modelId="{739D7D17-C7C1-46F5-BB71-762E8BDA2388}" type="presParOf" srcId="{C507B240-3565-4487-ADE1-9C8DB9A78D02}" destId="{60DCEEB8-D036-483C-9D73-D1AD9FDB2CB2}" srcOrd="0" destOrd="0" presId="urn:microsoft.com/office/officeart/2005/8/layout/process1"/>
    <dgm:cxn modelId="{115658E9-AE5D-4AA1-B064-C100CC84E3E1}" type="presParOf" srcId="{C507B240-3565-4487-ADE1-9C8DB9A78D02}" destId="{A7CE93B8-C867-4FED-B13F-256195E66C69}" srcOrd="1" destOrd="0" presId="urn:microsoft.com/office/officeart/2005/8/layout/process1"/>
    <dgm:cxn modelId="{2F8DA897-F5EF-4792-881C-D3C4AA1D88B5}" type="presParOf" srcId="{A7CE93B8-C867-4FED-B13F-256195E66C69}" destId="{3AA6F529-08F6-46B4-88F3-E1770E9C9F0D}" srcOrd="0" destOrd="0" presId="urn:microsoft.com/office/officeart/2005/8/layout/process1"/>
    <dgm:cxn modelId="{C6BF287D-A7A8-4E6E-BB60-26C56A94D5C0}" type="presParOf" srcId="{C507B240-3565-4487-ADE1-9C8DB9A78D02}" destId="{E7549BAD-3C47-4998-B72F-C26DF5D3BC0A}" srcOrd="2" destOrd="0" presId="urn:microsoft.com/office/officeart/2005/8/layout/process1"/>
    <dgm:cxn modelId="{4EC3EEA7-EFBB-4AB6-AD0C-A5C7AB4F4970}" type="presParOf" srcId="{C507B240-3565-4487-ADE1-9C8DB9A78D02}" destId="{82CB1440-EBC9-48BD-ABE5-3D4DB15E6D67}" srcOrd="3" destOrd="0" presId="urn:microsoft.com/office/officeart/2005/8/layout/process1"/>
    <dgm:cxn modelId="{03FD7919-C03F-4853-AFE1-864CCFFD4A89}" type="presParOf" srcId="{82CB1440-EBC9-48BD-ABE5-3D4DB15E6D67}" destId="{64698B99-4876-4D2B-BC38-8BEF8E7E98DD}" srcOrd="0" destOrd="0" presId="urn:microsoft.com/office/officeart/2005/8/layout/process1"/>
    <dgm:cxn modelId="{2096DDAA-963B-4692-BBBD-EDF010BA7045}" type="presParOf" srcId="{C507B240-3565-4487-ADE1-9C8DB9A78D02}" destId="{42D0DD73-671A-49E9-BE03-E9266B52BDA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DCEEB8-D036-483C-9D73-D1AD9FDB2CB2}">
      <dsp:nvSpPr>
        <dsp:cNvPr id="0" name=""/>
        <dsp:cNvSpPr/>
      </dsp:nvSpPr>
      <dsp:spPr>
        <a:xfrm>
          <a:off x="9242" y="360774"/>
          <a:ext cx="2762398" cy="165743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Filter Landsat data by collections, years and, Julian dates of interest</a:t>
          </a:r>
          <a:endParaRPr lang="en-US" sz="2400" kern="1200" dirty="0"/>
        </a:p>
      </dsp:txBody>
      <dsp:txXfrm>
        <a:off x="57787" y="409319"/>
        <a:ext cx="2665308" cy="1560349"/>
      </dsp:txXfrm>
    </dsp:sp>
    <dsp:sp modelId="{A7CE93B8-C867-4FED-B13F-256195E66C69}">
      <dsp:nvSpPr>
        <dsp:cNvPr id="0" name=""/>
        <dsp:cNvSpPr/>
      </dsp:nvSpPr>
      <dsp:spPr>
        <a:xfrm>
          <a:off x="3047880" y="846957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3047880" y="983972"/>
        <a:ext cx="409940" cy="411044"/>
      </dsp:txXfrm>
    </dsp:sp>
    <dsp:sp modelId="{E7549BAD-3C47-4998-B72F-C26DF5D3BC0A}">
      <dsp:nvSpPr>
        <dsp:cNvPr id="0" name=""/>
        <dsp:cNvSpPr/>
      </dsp:nvSpPr>
      <dsp:spPr>
        <a:xfrm>
          <a:off x="3876600" y="360774"/>
          <a:ext cx="2762398" cy="165743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Apply cloud and shadow masking procedures </a:t>
          </a:r>
          <a:endParaRPr lang="en-US" sz="2400" kern="1200" dirty="0"/>
        </a:p>
      </dsp:txBody>
      <dsp:txXfrm>
        <a:off x="3925145" y="409319"/>
        <a:ext cx="2665308" cy="1560349"/>
      </dsp:txXfrm>
    </dsp:sp>
    <dsp:sp modelId="{82CB1440-EBC9-48BD-ABE5-3D4DB15E6D67}">
      <dsp:nvSpPr>
        <dsp:cNvPr id="0" name=""/>
        <dsp:cNvSpPr/>
      </dsp:nvSpPr>
      <dsp:spPr>
        <a:xfrm>
          <a:off x="6915239" y="846957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6915239" y="983972"/>
        <a:ext cx="409940" cy="411044"/>
      </dsp:txXfrm>
    </dsp:sp>
    <dsp:sp modelId="{42D0DD73-671A-49E9-BE03-E9266B52BDAE}">
      <dsp:nvSpPr>
        <dsp:cNvPr id="0" name=""/>
        <dsp:cNvSpPr/>
      </dsp:nvSpPr>
      <dsp:spPr>
        <a:xfrm>
          <a:off x="7743958" y="360774"/>
          <a:ext cx="2762398" cy="165743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Get </a:t>
          </a:r>
          <a:r>
            <a:rPr lang="en-US" sz="2400" kern="1200" dirty="0" err="1" smtClean="0"/>
            <a:t>medoid</a:t>
          </a:r>
          <a:r>
            <a:rPr lang="en-US" sz="2400" kern="1200" dirty="0" smtClean="0"/>
            <a:t> pixel</a:t>
          </a:r>
          <a:endParaRPr lang="en-US" sz="2400" kern="1200" dirty="0"/>
        </a:p>
      </dsp:txBody>
      <dsp:txXfrm>
        <a:off x="7792503" y="409319"/>
        <a:ext cx="2665308" cy="1560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F6FB6-756A-4ECA-8173-1EBBAE808345}">
      <dsp:nvSpPr>
        <dsp:cNvPr id="0" name=""/>
        <dsp:cNvSpPr/>
      </dsp:nvSpPr>
      <dsp:spPr>
        <a:xfrm>
          <a:off x="795" y="0"/>
          <a:ext cx="3424758" cy="1582199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85725" rIns="111125" bIns="0" numCol="1" spcCol="1270" anchor="t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Filtering</a:t>
          </a:r>
          <a:endParaRPr lang="en-US" sz="2500" kern="1200" dirty="0"/>
        </a:p>
      </dsp:txBody>
      <dsp:txXfrm rot="16200000">
        <a:off x="-305429" y="306225"/>
        <a:ext cx="1297403" cy="684951"/>
      </dsp:txXfrm>
    </dsp:sp>
    <dsp:sp modelId="{0647B416-3D3B-4759-A1FD-9CED5CEDCC4C}">
      <dsp:nvSpPr>
        <dsp:cNvPr id="0" name=""/>
        <dsp:cNvSpPr/>
      </dsp:nvSpPr>
      <dsp:spPr>
        <a:xfrm>
          <a:off x="685747" y="0"/>
          <a:ext cx="2551445" cy="15821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TOA or SR</a:t>
          </a:r>
          <a:endParaRPr lang="en-US" sz="2400" kern="1200" dirty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1984 – present</a:t>
          </a:r>
          <a:endParaRPr lang="en-US" sz="2400" kern="1200" dirty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Growing season</a:t>
          </a:r>
          <a:endParaRPr lang="en-US" sz="2400" kern="1200" dirty="0"/>
        </a:p>
      </dsp:txBody>
      <dsp:txXfrm>
        <a:off x="685747" y="0"/>
        <a:ext cx="2551445" cy="1582199"/>
      </dsp:txXfrm>
    </dsp:sp>
    <dsp:sp modelId="{26A1DF6D-2012-4B57-92AD-1C4D4CD7045A}">
      <dsp:nvSpPr>
        <dsp:cNvPr id="0" name=""/>
        <dsp:cNvSpPr/>
      </dsp:nvSpPr>
      <dsp:spPr>
        <a:xfrm>
          <a:off x="3545420" y="0"/>
          <a:ext cx="3424758" cy="1582199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85725" rIns="111125" bIns="0" numCol="1" spcCol="1270" anchor="t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Masking</a:t>
          </a:r>
          <a:endParaRPr lang="en-US" sz="2500" kern="1200" dirty="0"/>
        </a:p>
      </dsp:txBody>
      <dsp:txXfrm rot="16200000">
        <a:off x="3239195" y="306225"/>
        <a:ext cx="1297403" cy="684951"/>
      </dsp:txXfrm>
    </dsp:sp>
    <dsp:sp modelId="{D3DB25B6-E1C0-4B16-A129-EBACB3F6B85C}">
      <dsp:nvSpPr>
        <dsp:cNvPr id="0" name=""/>
        <dsp:cNvSpPr/>
      </dsp:nvSpPr>
      <dsp:spPr>
        <a:xfrm rot="5400000">
          <a:off x="3446246" y="1099953"/>
          <a:ext cx="232596" cy="51371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6882A8-512B-4849-9A6A-BAF8FE3860D3}">
      <dsp:nvSpPr>
        <dsp:cNvPr id="0" name=""/>
        <dsp:cNvSpPr/>
      </dsp:nvSpPr>
      <dsp:spPr>
        <a:xfrm>
          <a:off x="4230372" y="0"/>
          <a:ext cx="2551445" cy="15821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296" rIns="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Fmask</a:t>
          </a:r>
          <a:endParaRPr lang="en-US" sz="2400" kern="1200" dirty="0" smtClean="0"/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TDOM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Shadow shift</a:t>
          </a:r>
          <a:endParaRPr lang="en-US" sz="2400" kern="1200" dirty="0"/>
        </a:p>
      </dsp:txBody>
      <dsp:txXfrm>
        <a:off x="4230372" y="0"/>
        <a:ext cx="2551445" cy="1582199"/>
      </dsp:txXfrm>
    </dsp:sp>
    <dsp:sp modelId="{502DAF00-DBFD-49BC-BBC6-0B1F603308F0}">
      <dsp:nvSpPr>
        <dsp:cNvPr id="0" name=""/>
        <dsp:cNvSpPr/>
      </dsp:nvSpPr>
      <dsp:spPr>
        <a:xfrm>
          <a:off x="7090045" y="0"/>
          <a:ext cx="3424758" cy="1582199"/>
        </a:xfrm>
        <a:prstGeom prst="roundRect">
          <a:avLst>
            <a:gd name="adj" fmla="val 5000"/>
          </a:avLst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0" tIns="85725" rIns="111125" bIns="0" numCol="1" spcCol="1270" anchor="t" anchorCtr="0">
          <a:noAutofit/>
        </a:bodyPr>
        <a:lstStyle/>
        <a:p>
          <a:pPr lvl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Reducing</a:t>
          </a:r>
          <a:endParaRPr lang="en-US" sz="2500" kern="1200" dirty="0"/>
        </a:p>
      </dsp:txBody>
      <dsp:txXfrm rot="16200000">
        <a:off x="6783819" y="306225"/>
        <a:ext cx="1297403" cy="684951"/>
      </dsp:txXfrm>
    </dsp:sp>
    <dsp:sp modelId="{5CFC4296-DEA0-4707-AB61-E776C894C016}">
      <dsp:nvSpPr>
        <dsp:cNvPr id="0" name=""/>
        <dsp:cNvSpPr/>
      </dsp:nvSpPr>
      <dsp:spPr>
        <a:xfrm rot="5400000">
          <a:off x="6990871" y="1099953"/>
          <a:ext cx="232596" cy="51371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4B2933-A9E2-4B8D-9533-0FBC728E510F}">
      <dsp:nvSpPr>
        <dsp:cNvPr id="0" name=""/>
        <dsp:cNvSpPr/>
      </dsp:nvSpPr>
      <dsp:spPr>
        <a:xfrm>
          <a:off x="7774997" y="0"/>
          <a:ext cx="2551445" cy="158219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4577" rIns="0" bIns="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 err="1" smtClean="0"/>
            <a:t>Medoids</a:t>
          </a:r>
          <a:r>
            <a:rPr lang="en-US" sz="1300" b="0" i="0" kern="1200" dirty="0" smtClean="0"/>
            <a:t> are representative objects of a data set whose average dissimilarity to all the objects in the data set is minimal. </a:t>
          </a:r>
          <a:r>
            <a:rPr lang="en-US" sz="1300" b="1" i="0" kern="1200" dirty="0" err="1" smtClean="0"/>
            <a:t>Medoids</a:t>
          </a:r>
          <a:r>
            <a:rPr lang="en-US" sz="1300" b="0" i="0" kern="1200" dirty="0" smtClean="0"/>
            <a:t> are similar in concept to means or centroids, but </a:t>
          </a:r>
          <a:r>
            <a:rPr lang="en-US" sz="1300" b="1" i="0" kern="1200" dirty="0" err="1" smtClean="0"/>
            <a:t>medoids</a:t>
          </a:r>
          <a:r>
            <a:rPr lang="en-US" sz="1300" b="0" i="0" kern="1200" dirty="0" smtClean="0"/>
            <a:t> are always restricted to be members of the data set.</a:t>
          </a:r>
          <a:endParaRPr lang="en-US" sz="1300" kern="1200" dirty="0"/>
        </a:p>
      </dsp:txBody>
      <dsp:txXfrm>
        <a:off x="7774997" y="0"/>
        <a:ext cx="2551445" cy="15821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DCEEB8-D036-483C-9D73-D1AD9FDB2CB2}">
      <dsp:nvSpPr>
        <dsp:cNvPr id="0" name=""/>
        <dsp:cNvSpPr/>
      </dsp:nvSpPr>
      <dsp:spPr>
        <a:xfrm>
          <a:off x="4621" y="554945"/>
          <a:ext cx="2020453" cy="126909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Filter Landsat data by collections, years and, Julian dates of interest</a:t>
          </a:r>
          <a:endParaRPr lang="en-US" sz="1800" kern="1200" dirty="0"/>
        </a:p>
      </dsp:txBody>
      <dsp:txXfrm>
        <a:off x="41792" y="592116"/>
        <a:ext cx="1946111" cy="1194755"/>
      </dsp:txXfrm>
    </dsp:sp>
    <dsp:sp modelId="{A7CE93B8-C867-4FED-B13F-256195E66C69}">
      <dsp:nvSpPr>
        <dsp:cNvPr id="0" name=""/>
        <dsp:cNvSpPr/>
      </dsp:nvSpPr>
      <dsp:spPr>
        <a:xfrm>
          <a:off x="2227119" y="938958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227119" y="1039172"/>
        <a:ext cx="299835" cy="300644"/>
      </dsp:txXfrm>
    </dsp:sp>
    <dsp:sp modelId="{E7549BAD-3C47-4998-B72F-C26DF5D3BC0A}">
      <dsp:nvSpPr>
        <dsp:cNvPr id="0" name=""/>
        <dsp:cNvSpPr/>
      </dsp:nvSpPr>
      <dsp:spPr>
        <a:xfrm>
          <a:off x="2833255" y="554945"/>
          <a:ext cx="2020453" cy="126909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Apply cloud and shadow masking procedures </a:t>
          </a:r>
          <a:endParaRPr lang="en-US" sz="1800" kern="1200" dirty="0"/>
        </a:p>
      </dsp:txBody>
      <dsp:txXfrm>
        <a:off x="2870426" y="592116"/>
        <a:ext cx="1946111" cy="1194755"/>
      </dsp:txXfrm>
    </dsp:sp>
    <dsp:sp modelId="{82CB1440-EBC9-48BD-ABE5-3D4DB15E6D67}">
      <dsp:nvSpPr>
        <dsp:cNvPr id="0" name=""/>
        <dsp:cNvSpPr/>
      </dsp:nvSpPr>
      <dsp:spPr>
        <a:xfrm>
          <a:off x="5055754" y="938958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55754" y="1039172"/>
        <a:ext cx="299835" cy="300644"/>
      </dsp:txXfrm>
    </dsp:sp>
    <dsp:sp modelId="{3A579433-D3D3-4E3F-A5B1-A443B1E7A1C4}">
      <dsp:nvSpPr>
        <dsp:cNvPr id="0" name=""/>
        <dsp:cNvSpPr/>
      </dsp:nvSpPr>
      <dsp:spPr>
        <a:xfrm>
          <a:off x="5661890" y="554945"/>
          <a:ext cx="2020453" cy="126909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Mask out pixels collected after disturbance</a:t>
          </a:r>
          <a:endParaRPr lang="en-US" sz="1800" kern="1200" dirty="0"/>
        </a:p>
      </dsp:txBody>
      <dsp:txXfrm>
        <a:off x="5699061" y="592116"/>
        <a:ext cx="1946111" cy="1194755"/>
      </dsp:txXfrm>
    </dsp:sp>
    <dsp:sp modelId="{B2228DE2-671B-43B7-956C-CD84712E1291}">
      <dsp:nvSpPr>
        <dsp:cNvPr id="0" name=""/>
        <dsp:cNvSpPr/>
      </dsp:nvSpPr>
      <dsp:spPr>
        <a:xfrm>
          <a:off x="7884389" y="938958"/>
          <a:ext cx="428336" cy="5010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884389" y="1039172"/>
        <a:ext cx="299835" cy="300644"/>
      </dsp:txXfrm>
    </dsp:sp>
    <dsp:sp modelId="{42D0DD73-671A-49E9-BE03-E9266B52BDAE}">
      <dsp:nvSpPr>
        <dsp:cNvPr id="0" name=""/>
        <dsp:cNvSpPr/>
      </dsp:nvSpPr>
      <dsp:spPr>
        <a:xfrm>
          <a:off x="8490525" y="554945"/>
          <a:ext cx="2020453" cy="126909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Get </a:t>
          </a:r>
          <a:r>
            <a:rPr lang="en-US" sz="1800" kern="1200" dirty="0" err="1" smtClean="0"/>
            <a:t>medoid</a:t>
          </a:r>
          <a:r>
            <a:rPr lang="en-US" sz="1800" kern="1200" dirty="0" smtClean="0"/>
            <a:t> pixel</a:t>
          </a:r>
          <a:endParaRPr lang="en-US" sz="1800" kern="1200" dirty="0"/>
        </a:p>
      </dsp:txBody>
      <dsp:txXfrm>
        <a:off x="8527696" y="592116"/>
        <a:ext cx="1946111" cy="11947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751EA7-92BB-43F7-81D5-38FFAA583137}">
      <dsp:nvSpPr>
        <dsp:cNvPr id="0" name=""/>
        <dsp:cNvSpPr/>
      </dsp:nvSpPr>
      <dsp:spPr>
        <a:xfrm>
          <a:off x="824" y="0"/>
          <a:ext cx="1283389" cy="17058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LandTrendr</a:t>
          </a:r>
          <a:endParaRPr lang="en-US" sz="1600" kern="1200" dirty="0"/>
        </a:p>
      </dsp:txBody>
      <dsp:txXfrm>
        <a:off x="824" y="682327"/>
        <a:ext cx="1283389" cy="682327"/>
      </dsp:txXfrm>
    </dsp:sp>
    <dsp:sp modelId="{8D3ECDBF-FEAD-4FC3-815B-A8C64FF9745F}">
      <dsp:nvSpPr>
        <dsp:cNvPr id="0" name=""/>
        <dsp:cNvSpPr/>
      </dsp:nvSpPr>
      <dsp:spPr>
        <a:xfrm>
          <a:off x="358500" y="102349"/>
          <a:ext cx="568037" cy="568037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800003-9E74-440D-9788-8EF2D7080370}">
      <dsp:nvSpPr>
        <dsp:cNvPr id="0" name=""/>
        <dsp:cNvSpPr/>
      </dsp:nvSpPr>
      <dsp:spPr>
        <a:xfrm>
          <a:off x="1322715" y="0"/>
          <a:ext cx="1283389" cy="17058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MTBS</a:t>
          </a:r>
          <a:endParaRPr lang="en-US" sz="1600" kern="1200" dirty="0"/>
        </a:p>
      </dsp:txBody>
      <dsp:txXfrm>
        <a:off x="1322715" y="682327"/>
        <a:ext cx="1283389" cy="682327"/>
      </dsp:txXfrm>
    </dsp:sp>
    <dsp:sp modelId="{DD2B4C93-C23E-4478-A286-1858D24FD294}">
      <dsp:nvSpPr>
        <dsp:cNvPr id="0" name=""/>
        <dsp:cNvSpPr/>
      </dsp:nvSpPr>
      <dsp:spPr>
        <a:xfrm>
          <a:off x="1680391" y="102349"/>
          <a:ext cx="568037" cy="568037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7A61D1-FB3C-40B8-98F6-C1FD67AC4E2F}">
      <dsp:nvSpPr>
        <dsp:cNvPr id="0" name=""/>
        <dsp:cNvSpPr/>
      </dsp:nvSpPr>
      <dsp:spPr>
        <a:xfrm>
          <a:off x="2644606" y="0"/>
          <a:ext cx="1283389" cy="17058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Time since disturbance</a:t>
          </a:r>
          <a:endParaRPr lang="en-US" sz="1600" kern="1200" dirty="0"/>
        </a:p>
      </dsp:txBody>
      <dsp:txXfrm>
        <a:off x="2644606" y="682327"/>
        <a:ext cx="1283389" cy="682327"/>
      </dsp:txXfrm>
    </dsp:sp>
    <dsp:sp modelId="{51B9E992-2A0E-4EBC-8614-950424624B91}">
      <dsp:nvSpPr>
        <dsp:cNvPr id="0" name=""/>
        <dsp:cNvSpPr/>
      </dsp:nvSpPr>
      <dsp:spPr>
        <a:xfrm>
          <a:off x="3002282" y="102349"/>
          <a:ext cx="568037" cy="568037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52FE09-DB8C-48F7-AE66-F875823030FA}">
      <dsp:nvSpPr>
        <dsp:cNvPr id="0" name=""/>
        <dsp:cNvSpPr/>
      </dsp:nvSpPr>
      <dsp:spPr>
        <a:xfrm>
          <a:off x="157152" y="1364654"/>
          <a:ext cx="3614515" cy="255872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DCEEB8-D036-483C-9D73-D1AD9FDB2CB2}">
      <dsp:nvSpPr>
        <dsp:cNvPr id="0" name=""/>
        <dsp:cNvSpPr/>
      </dsp:nvSpPr>
      <dsp:spPr>
        <a:xfrm>
          <a:off x="9242" y="360774"/>
          <a:ext cx="2762398" cy="165743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Filter Landsat data by collections, years and, Julian dates of interest</a:t>
          </a:r>
          <a:endParaRPr lang="en-US" sz="2400" kern="1200" dirty="0"/>
        </a:p>
      </dsp:txBody>
      <dsp:txXfrm>
        <a:off x="57787" y="409319"/>
        <a:ext cx="2665308" cy="1560349"/>
      </dsp:txXfrm>
    </dsp:sp>
    <dsp:sp modelId="{A7CE93B8-C867-4FED-B13F-256195E66C69}">
      <dsp:nvSpPr>
        <dsp:cNvPr id="0" name=""/>
        <dsp:cNvSpPr/>
      </dsp:nvSpPr>
      <dsp:spPr>
        <a:xfrm>
          <a:off x="3047880" y="846957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3047880" y="983972"/>
        <a:ext cx="409940" cy="411044"/>
      </dsp:txXfrm>
    </dsp:sp>
    <dsp:sp modelId="{E7549BAD-3C47-4998-B72F-C26DF5D3BC0A}">
      <dsp:nvSpPr>
        <dsp:cNvPr id="0" name=""/>
        <dsp:cNvSpPr/>
      </dsp:nvSpPr>
      <dsp:spPr>
        <a:xfrm>
          <a:off x="3876600" y="360774"/>
          <a:ext cx="2762398" cy="165743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Apply cloud and shadow masking procedures </a:t>
          </a:r>
          <a:endParaRPr lang="en-US" sz="2400" kern="1200" dirty="0"/>
        </a:p>
      </dsp:txBody>
      <dsp:txXfrm>
        <a:off x="3925145" y="409319"/>
        <a:ext cx="2665308" cy="1560349"/>
      </dsp:txXfrm>
    </dsp:sp>
    <dsp:sp modelId="{82CB1440-EBC9-48BD-ABE5-3D4DB15E6D67}">
      <dsp:nvSpPr>
        <dsp:cNvPr id="0" name=""/>
        <dsp:cNvSpPr/>
      </dsp:nvSpPr>
      <dsp:spPr>
        <a:xfrm>
          <a:off x="6915239" y="846957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6915239" y="983972"/>
        <a:ext cx="409940" cy="411044"/>
      </dsp:txXfrm>
    </dsp:sp>
    <dsp:sp modelId="{42D0DD73-671A-49E9-BE03-E9266B52BDAE}">
      <dsp:nvSpPr>
        <dsp:cNvPr id="0" name=""/>
        <dsp:cNvSpPr/>
      </dsp:nvSpPr>
      <dsp:spPr>
        <a:xfrm>
          <a:off x="7743958" y="360774"/>
          <a:ext cx="2762398" cy="165743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Get n</a:t>
          </a:r>
          <a:r>
            <a:rPr lang="en-US" sz="2400" kern="1200" baseline="30000" dirty="0" smtClean="0"/>
            <a:t>th</a:t>
          </a:r>
          <a:r>
            <a:rPr lang="en-US" sz="2400" kern="1200" dirty="0" smtClean="0"/>
            <a:t> percentile pixel</a:t>
          </a:r>
          <a:endParaRPr lang="en-US" sz="2400" kern="1200" dirty="0"/>
        </a:p>
      </dsp:txBody>
      <dsp:txXfrm>
        <a:off x="7792503" y="409319"/>
        <a:ext cx="2665308" cy="1560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D199E4-274D-4B30-BAD0-490F50E43D83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7601F-9193-4420-8411-4D77DADCED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81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7601F-9193-4420-8411-4D77DADCED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77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D226A-DC61-4557-B131-C6C03C25F6D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1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D226A-DC61-4557-B131-C6C03C25F6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70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7601F-9193-4420-8411-4D77DADCED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702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7601F-9193-4420-8411-4D77DADCED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9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D226A-DC61-4557-B131-C6C03C25F6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51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D226A-DC61-4557-B131-C6C03C25F6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35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D226A-DC61-4557-B131-C6C03C25F6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18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D226A-DC61-4557-B131-C6C03C25F6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33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D226A-DC61-4557-B131-C6C03C25F6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850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D226A-DC61-4557-B131-C6C03C25F6D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48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354132" y="4711057"/>
            <a:ext cx="4046537" cy="6293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>
                <a:solidFill>
                  <a:srgbClr val="1E2F2E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>
                <a:solidFill>
                  <a:srgbClr val="1E2F2E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>
                <a:solidFill>
                  <a:srgbClr val="1E2F2E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>
                <a:solidFill>
                  <a:srgbClr val="1E2F2E"/>
                </a:solidFill>
              </a:defRPr>
            </a:lvl5pPr>
          </a:lstStyle>
          <a:p>
            <a:pPr lvl="0"/>
            <a:r>
              <a:rPr lang="en-US" dirty="0" smtClean="0"/>
              <a:t>Geospatial Technology and Applications Center | GTAC</a:t>
            </a:r>
          </a:p>
          <a:p>
            <a:pPr lvl="0"/>
            <a:r>
              <a:rPr lang="en-US" dirty="0" smtClean="0"/>
              <a:t>USDA Forest Service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354132" y="4044387"/>
            <a:ext cx="4046537" cy="6609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900" b="1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>
                <a:solidFill>
                  <a:srgbClr val="1E2F2E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>
                <a:solidFill>
                  <a:srgbClr val="1E2F2E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>
                <a:solidFill>
                  <a:srgbClr val="1E2F2E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>
                <a:solidFill>
                  <a:srgbClr val="1E2F2E"/>
                </a:solidFill>
              </a:defRPr>
            </a:lvl5pPr>
          </a:lstStyle>
          <a:p>
            <a:pPr lvl="0"/>
            <a:r>
              <a:rPr lang="en-US" dirty="0" smtClean="0"/>
              <a:t>First, Last Name</a:t>
            </a:r>
          </a:p>
          <a:p>
            <a:pPr lvl="0"/>
            <a:r>
              <a:rPr lang="en-US" dirty="0" smtClean="0"/>
              <a:t>Personal Program/Service Title, Program/Service Name, </a:t>
            </a:r>
          </a:p>
          <a:p>
            <a:pPr lvl="0"/>
            <a:r>
              <a:rPr lang="en-US" dirty="0" smtClean="0"/>
              <a:t>000-000-0000</a:t>
            </a:r>
          </a:p>
          <a:p>
            <a:pPr lvl="0"/>
            <a:r>
              <a:rPr lang="en-US" dirty="0" smtClean="0"/>
              <a:t>name@fs.fed.us</a:t>
            </a:r>
          </a:p>
        </p:txBody>
      </p:sp>
      <p:sp>
        <p:nvSpPr>
          <p:cNvPr id="12" name="Title 5"/>
          <p:cNvSpPr>
            <a:spLocks noGrp="1"/>
          </p:cNvSpPr>
          <p:nvPr>
            <p:ph type="title"/>
          </p:nvPr>
        </p:nvSpPr>
        <p:spPr>
          <a:xfrm>
            <a:off x="2354132" y="1939763"/>
            <a:ext cx="8646474" cy="830316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77400" y="2798171"/>
            <a:ext cx="4046537" cy="6609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>
                <a:solidFill>
                  <a:srgbClr val="1E2F2E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>
                <a:solidFill>
                  <a:srgbClr val="1E2F2E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>
                <a:solidFill>
                  <a:srgbClr val="1E2F2E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>
                <a:solidFill>
                  <a:srgbClr val="1E2F2E"/>
                </a:solidFill>
              </a:defRPr>
            </a:lvl5pPr>
          </a:lstStyle>
          <a:p>
            <a:pPr lvl="0"/>
            <a:r>
              <a:rPr lang="en-US" dirty="0" smtClean="0"/>
              <a:t>Subtitles help clarify</a:t>
            </a:r>
          </a:p>
        </p:txBody>
      </p:sp>
      <p:pic>
        <p:nvPicPr>
          <p:cNvPr id="14" name="Picture 13" descr="4.3_PPT_Slide_Raster_Image-Intro-E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" y="3048"/>
            <a:ext cx="1895856" cy="6854952"/>
          </a:xfrm>
          <a:prstGeom prst="rect">
            <a:avLst/>
          </a:prstGeom>
        </p:spPr>
      </p:pic>
      <p:pic>
        <p:nvPicPr>
          <p:cNvPr id="17" name="Picture 16" descr="United States Department of Agriculture, Forest Service Logos" title="United States Department of Agriculture, Forest Service Logos"/>
          <p:cNvPicPr preferRelativeResize="0"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484" y="280217"/>
            <a:ext cx="1836632" cy="720248"/>
          </a:xfrm>
          <a:prstGeom prst="rect">
            <a:avLst/>
          </a:prstGeom>
        </p:spPr>
      </p:pic>
      <p:pic>
        <p:nvPicPr>
          <p:cNvPr id="18" name="Picture 17"/>
          <p:cNvPicPr preferRelativeResize="0"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274" y="6076854"/>
            <a:ext cx="2340011" cy="33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92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sz="4000" b="1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4536141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>
              <a:buClr>
                <a:srgbClr val="1F2731"/>
              </a:buClr>
              <a:buFont typeface="Wingdings" panose="05000000000000000000" pitchFamily="2" charset="2"/>
              <a:buChar char="§"/>
              <a:defRPr sz="3200" b="1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182880">
              <a:buClr>
                <a:srgbClr val="1F2731"/>
              </a:buClr>
              <a:buFont typeface="Wingdings" panose="05000000000000000000" pitchFamily="2" charset="2"/>
              <a:buChar char="§"/>
              <a:defRPr sz="2800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31520" indent="-182880">
              <a:buClr>
                <a:srgbClr val="1F2731"/>
              </a:buClr>
              <a:buFont typeface="Wingdings" panose="05000000000000000000" pitchFamily="2" charset="2"/>
              <a:buChar char="§"/>
              <a:defRPr sz="2400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5840" indent="-182880">
              <a:buClr>
                <a:srgbClr val="1F2731"/>
              </a:buClr>
              <a:buFont typeface="Wingdings" panose="05000000000000000000" pitchFamily="2" charset="2"/>
              <a:buChar char="§"/>
              <a:defRPr sz="2000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88720" indent="-137160">
              <a:buClr>
                <a:srgbClr val="1F2731"/>
              </a:buClr>
              <a:buFont typeface="Wingdings" panose="05000000000000000000" pitchFamily="2" charset="2"/>
              <a:buChar char="§"/>
              <a:defRPr sz="1800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Picture 3" descr="GTAC Center Logo" title="GTAC Center Logo with North Arrow Icon 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0" y="6543447"/>
            <a:ext cx="2654300" cy="190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838200" y="6530975"/>
            <a:ext cx="838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0D330AE-1EA5-4139-BA5F-BE8E3E1F6431}" type="datetime1">
              <a:rPr lang="en-US" sz="800" smtClean="0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4/24/2019</a:t>
            </a:fld>
            <a:endParaRPr lang="en-US" sz="800" dirty="0">
              <a:solidFill>
                <a:srgbClr val="1F2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0515600" y="6530975"/>
            <a:ext cx="838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D24C41B-B318-42C6-829E-F94158C0BBE5}" type="slidenum">
              <a:rPr lang="en-US" sz="800" smtClean="0">
                <a:solidFill>
                  <a:srgbClr val="1F2731"/>
                </a:solidFill>
              </a:rPr>
              <a:pPr algn="r"/>
              <a:t>‹#›</a:t>
            </a:fld>
            <a:endParaRPr lang="en-US" sz="800" dirty="0">
              <a:solidFill>
                <a:srgbClr val="1F2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452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8800"/>
            <a:ext cx="5186082" cy="4536141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>
              <a:buClr>
                <a:srgbClr val="1F2731"/>
              </a:buClr>
              <a:buFont typeface="Wingdings" panose="05000000000000000000" pitchFamily="2" charset="2"/>
              <a:buChar char="§"/>
              <a:defRPr sz="3200" b="0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182880">
              <a:buClr>
                <a:srgbClr val="1F2731"/>
              </a:buClr>
              <a:buFont typeface="Wingdings" panose="05000000000000000000" pitchFamily="2" charset="2"/>
              <a:buChar char="§"/>
              <a:defRPr sz="2800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31520" indent="-182880">
              <a:buClr>
                <a:srgbClr val="1F2731"/>
              </a:buClr>
              <a:buFont typeface="Wingdings" panose="05000000000000000000" pitchFamily="2" charset="2"/>
              <a:buChar char="§"/>
              <a:defRPr sz="2400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5840" indent="-182880">
              <a:buClr>
                <a:srgbClr val="1F2731"/>
              </a:buClr>
              <a:buFont typeface="Wingdings" panose="05000000000000000000" pitchFamily="2" charset="2"/>
              <a:buChar char="§"/>
              <a:defRPr sz="2000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88720" indent="-137160">
              <a:buClr>
                <a:srgbClr val="1F2731"/>
              </a:buClr>
              <a:buFont typeface="Wingdings" panose="05000000000000000000" pitchFamily="2" charset="2"/>
              <a:buChar char="§"/>
              <a:defRPr sz="1800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6167718" y="1828799"/>
            <a:ext cx="5186082" cy="4536141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>
              <a:buClr>
                <a:srgbClr val="1F2731"/>
              </a:buClr>
              <a:buFont typeface="Wingdings" panose="05000000000000000000" pitchFamily="2" charset="2"/>
              <a:buChar char="§"/>
              <a:defRPr sz="3200" b="0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182880">
              <a:buClr>
                <a:srgbClr val="1F2731"/>
              </a:buClr>
              <a:buFont typeface="Wingdings" panose="05000000000000000000" pitchFamily="2" charset="2"/>
              <a:buChar char="§"/>
              <a:defRPr sz="2800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31520" indent="-182880">
              <a:buClr>
                <a:srgbClr val="1F2731"/>
              </a:buClr>
              <a:buFont typeface="Wingdings" panose="05000000000000000000" pitchFamily="2" charset="2"/>
              <a:buChar char="§"/>
              <a:defRPr sz="2400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005840" indent="-182880">
              <a:buClr>
                <a:srgbClr val="1F2731"/>
              </a:buClr>
              <a:buFont typeface="Wingdings" panose="05000000000000000000" pitchFamily="2" charset="2"/>
              <a:buChar char="§"/>
              <a:defRPr sz="2000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88720" indent="-137160">
              <a:buClr>
                <a:srgbClr val="1F2731"/>
              </a:buClr>
              <a:buFont typeface="Wingdings" panose="05000000000000000000" pitchFamily="2" charset="2"/>
              <a:buChar char="§"/>
              <a:defRPr sz="1800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 descr="GTAC Center Logo" title="GTAC Center Logo with North Arrow Icon 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0" y="6543447"/>
            <a:ext cx="2654300" cy="1905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838200" y="6530975"/>
            <a:ext cx="838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B40DB5A-4CD6-4E89-B0DA-E903750040FD}" type="datetime1">
              <a:rPr lang="en-US" sz="800" smtClean="0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4/24/2019</a:t>
            </a:fld>
            <a:endParaRPr lang="en-US" sz="800" dirty="0">
              <a:solidFill>
                <a:srgbClr val="1F27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0515600" y="6530975"/>
            <a:ext cx="838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D24C41B-B318-42C6-829E-F94158C0BBE5}" type="slidenum">
              <a:rPr lang="en-US" sz="800" smtClean="0">
                <a:solidFill>
                  <a:srgbClr val="1F2731"/>
                </a:solidFill>
              </a:rPr>
              <a:pPr algn="r"/>
              <a:t>‹#›</a:t>
            </a:fld>
            <a:endParaRPr lang="en-US" sz="800" dirty="0">
              <a:solidFill>
                <a:srgbClr val="1F27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994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rgbClr val="F7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TAC Center Logo" title="GTAC Center Logo with North Arrow Icon 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0" y="6543447"/>
            <a:ext cx="2654300" cy="190500"/>
          </a:xfrm>
          <a:prstGeom prst="rect">
            <a:avLst/>
          </a:prstGeom>
        </p:spPr>
      </p:pic>
      <p:pic>
        <p:nvPicPr>
          <p:cNvPr id="6" name="Picture 5" descr="GTAC_Scndry-Icon_bk.pdf"/>
          <p:cNvPicPr>
            <a:picLocks noChangeAspect="1"/>
          </p:cNvPicPr>
          <p:nvPr userDrawn="1"/>
        </p:nvPicPr>
        <p:blipFill>
          <a:blip r:embed="rId3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269" y="283131"/>
            <a:ext cx="3125632" cy="3125632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2184" y="4443413"/>
            <a:ext cx="7973679" cy="1500187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 sz="2000" baseline="0">
                <a:solidFill>
                  <a:srgbClr val="333F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Serves as a visual aid to let your audience know </a:t>
            </a:r>
            <a:br>
              <a:rPr lang="en-US" dirty="0" smtClean="0"/>
            </a:br>
            <a:r>
              <a:rPr lang="en-US" dirty="0" smtClean="0"/>
              <a:t>you’re about to begin a new topic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832184" y="3393452"/>
            <a:ext cx="7973679" cy="1500187"/>
          </a:xfrm>
          <a:prstGeom prst="rect">
            <a:avLst/>
          </a:prstGeom>
        </p:spPr>
        <p:txBody>
          <a:bodyPr anchor="t" anchorCtr="0"/>
          <a:lstStyle>
            <a:lvl1pPr marL="0" indent="0" algn="l">
              <a:buNone/>
              <a:defRPr sz="3200" b="1" baseline="0">
                <a:solidFill>
                  <a:srgbClr val="333F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r>
              <a:rPr lang="en-US" dirty="0" smtClean="0"/>
              <a:t>TITLE SECTION TO DIVIDE AND ORGANIZE MULTIPLE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74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354132" y="4980002"/>
            <a:ext cx="4046537" cy="6293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900" b="0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>
                <a:solidFill>
                  <a:srgbClr val="1E2F2E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>
                <a:solidFill>
                  <a:srgbClr val="1E2F2E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>
                <a:solidFill>
                  <a:srgbClr val="1E2F2E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>
                <a:solidFill>
                  <a:srgbClr val="1E2F2E"/>
                </a:solidFill>
              </a:defRPr>
            </a:lvl5pPr>
          </a:lstStyle>
          <a:p>
            <a:pPr lvl="0"/>
            <a:r>
              <a:rPr lang="en-US" dirty="0" smtClean="0"/>
              <a:t>Geospatial Technology and Applications Center | GTAC</a:t>
            </a:r>
          </a:p>
          <a:p>
            <a:pPr lvl="0"/>
            <a:r>
              <a:rPr lang="en-US" dirty="0" smtClean="0"/>
              <a:t>USDA Forest Service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354132" y="4313332"/>
            <a:ext cx="4046537" cy="6609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900" b="1">
                <a:solidFill>
                  <a:srgbClr val="1F273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>
                <a:solidFill>
                  <a:srgbClr val="1E2F2E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>
                <a:solidFill>
                  <a:srgbClr val="1E2F2E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>
                <a:solidFill>
                  <a:srgbClr val="1E2F2E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>
                <a:solidFill>
                  <a:srgbClr val="1E2F2E"/>
                </a:solidFill>
              </a:defRPr>
            </a:lvl5pPr>
          </a:lstStyle>
          <a:p>
            <a:pPr lvl="0"/>
            <a:r>
              <a:rPr lang="en-US" dirty="0" smtClean="0"/>
              <a:t>First, Last Name</a:t>
            </a:r>
          </a:p>
          <a:p>
            <a:pPr lvl="0"/>
            <a:r>
              <a:rPr lang="en-US" dirty="0" smtClean="0"/>
              <a:t>Personal Program/Service Title, Program/Service Name, </a:t>
            </a:r>
          </a:p>
          <a:p>
            <a:pPr lvl="0"/>
            <a:r>
              <a:rPr lang="en-US" dirty="0" smtClean="0"/>
              <a:t>000-000-0000</a:t>
            </a:r>
          </a:p>
          <a:p>
            <a:pPr lvl="0"/>
            <a:r>
              <a:rPr lang="en-US" dirty="0" smtClean="0"/>
              <a:t>name@fs.fed.us</a:t>
            </a:r>
          </a:p>
        </p:txBody>
      </p:sp>
      <p:pic>
        <p:nvPicPr>
          <p:cNvPr id="7" name="Picture 6" descr="4.3_PPT_Slide_Raster_Image-Intro-En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" y="3048"/>
            <a:ext cx="1895856" cy="6854952"/>
          </a:xfrm>
          <a:prstGeom prst="rect">
            <a:avLst/>
          </a:prstGeom>
        </p:spPr>
      </p:pic>
      <p:pic>
        <p:nvPicPr>
          <p:cNvPr id="8" name="Picture 7" descr="United States Department of Agriculture, Forest Service Logos" title="United States Department of Agriculture, Forest Service Logos"/>
          <p:cNvPicPr preferRelativeResize="0"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484" y="280217"/>
            <a:ext cx="1836632" cy="720248"/>
          </a:xfrm>
          <a:prstGeom prst="rect">
            <a:avLst/>
          </a:prstGeom>
        </p:spPr>
      </p:pic>
      <p:pic>
        <p:nvPicPr>
          <p:cNvPr id="10" name="Picture 9"/>
          <p:cNvPicPr preferRelativeResize="0"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978" y="5862337"/>
            <a:ext cx="6622924" cy="906377"/>
          </a:xfrm>
          <a:prstGeom prst="rect">
            <a:avLst/>
          </a:prstGeom>
        </p:spPr>
      </p:pic>
      <p:pic>
        <p:nvPicPr>
          <p:cNvPr id="11" name="Picture 10" descr="GTAC Secondary lcon representing the quality of programs and services GTAC provides: Geospatial Technology and Applications Center, (GTAC)" title="GTAC secondary icon mark: Geospatial Technology and Applications Center, (GTAC)"/>
          <p:cNvPicPr preferRelativeResize="0">
            <a:picLocks noChangeAspect="1"/>
          </p:cNvPicPr>
          <p:nvPr userDrawn="1"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64" y="1117860"/>
            <a:ext cx="3300893" cy="3331363"/>
          </a:xfrm>
          <a:prstGeom prst="rect">
            <a:avLst/>
          </a:prstGeom>
        </p:spPr>
      </p:pic>
      <p:sp>
        <p:nvSpPr>
          <p:cNvPr id="12" name="Rectangle 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764007" y="3063551"/>
            <a:ext cx="6091007" cy="381019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800" b="1">
                <a:solidFill>
                  <a:srgbClr val="333F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dirty="0" smtClean="0"/>
              <a:t>Presentation Title</a:t>
            </a:r>
          </a:p>
        </p:txBody>
      </p:sp>
      <p:sp>
        <p:nvSpPr>
          <p:cNvPr id="13" name="Title 5"/>
          <p:cNvSpPr>
            <a:spLocks noGrp="1"/>
          </p:cNvSpPr>
          <p:nvPr>
            <p:ph type="title" hasCustomPrompt="1"/>
          </p:nvPr>
        </p:nvSpPr>
        <p:spPr>
          <a:xfrm>
            <a:off x="3771540" y="1993098"/>
            <a:ext cx="6075941" cy="93253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600" b="1">
                <a:solidFill>
                  <a:srgbClr val="333F5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6000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945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_Slide_Raster_Image-02.psd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0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3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Geospatial Technology and Applications Center | GTAC</a:t>
            </a:r>
          </a:p>
          <a:p>
            <a:pPr lvl="0"/>
            <a:r>
              <a:rPr lang="en-US" dirty="0"/>
              <a:t>USDA Forest Service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 smtClean="0"/>
              <a:t>Derek Olson</a:t>
            </a:r>
            <a:endParaRPr lang="en-US" dirty="0"/>
          </a:p>
          <a:p>
            <a:pPr lvl="0"/>
            <a:r>
              <a:rPr lang="en-US" dirty="0" smtClean="0"/>
              <a:t>Remote Sensing Analyst</a:t>
            </a:r>
            <a:endParaRPr lang="en-US" dirty="0"/>
          </a:p>
          <a:p>
            <a:pPr lvl="0"/>
            <a:r>
              <a:rPr lang="en-US" dirty="0" smtClean="0"/>
              <a:t>(925)876-3055</a:t>
            </a:r>
            <a:endParaRPr lang="en-US" dirty="0"/>
          </a:p>
          <a:p>
            <a:pPr lvl="0"/>
            <a:r>
              <a:rPr lang="en-US" dirty="0" smtClean="0"/>
              <a:t>derekolson</a:t>
            </a:r>
            <a:r>
              <a:rPr lang="en-US" dirty="0" smtClean="0"/>
              <a:t>@fs.fed.us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70369" y="1467065"/>
            <a:ext cx="8646474" cy="830316"/>
          </a:xfrm>
        </p:spPr>
        <p:txBody>
          <a:bodyPr/>
          <a:lstStyle/>
          <a:p>
            <a:r>
              <a:rPr lang="en-US" dirty="0" smtClean="0"/>
              <a:t>Disturbance Removed Compositing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770337" y="2782672"/>
            <a:ext cx="4046537" cy="660976"/>
          </a:xfrm>
        </p:spPr>
        <p:txBody>
          <a:bodyPr/>
          <a:lstStyle/>
          <a:p>
            <a:r>
              <a:rPr lang="en-US" dirty="0" smtClean="0"/>
              <a:t>Using LandTrendr to identify disturbances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531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Simplifying the Model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4150" y="1270000"/>
            <a:ext cx="3447288" cy="2970276"/>
          </a:xfrm>
        </p:spPr>
        <p:txBody>
          <a:bodyPr>
            <a:noAutofit/>
          </a:bodyPr>
          <a:lstStyle/>
          <a:p>
            <a:r>
              <a:rPr lang="en-US" sz="2400" dirty="0"/>
              <a:t>Iteratively </a:t>
            </a:r>
            <a:r>
              <a:rPr lang="en-US" sz="2400" dirty="0"/>
              <a:t>simplify </a:t>
            </a:r>
            <a:r>
              <a:rPr lang="en-US" sz="2400" dirty="0"/>
              <a:t>the </a:t>
            </a:r>
            <a:r>
              <a:rPr lang="en-US" sz="2400" dirty="0"/>
              <a:t>trajectory using successively fewer </a:t>
            </a:r>
            <a:r>
              <a:rPr lang="en-US" sz="2400" dirty="0"/>
              <a:t>segments</a:t>
            </a:r>
          </a:p>
          <a:p>
            <a:r>
              <a:rPr lang="en-US" sz="2400" dirty="0"/>
              <a:t>Remove the weakest vertex</a:t>
            </a:r>
          </a:p>
          <a:p>
            <a:pPr lvl="1"/>
            <a:r>
              <a:rPr lang="en-US" sz="1800" dirty="0"/>
              <a:t>Recovery threshold</a:t>
            </a:r>
            <a:endParaRPr lang="en-US" sz="1800" dirty="0"/>
          </a:p>
          <a:p>
            <a:pPr lvl="1"/>
            <a:r>
              <a:rPr lang="en-US" sz="1800" dirty="0"/>
              <a:t>MSE criterion </a:t>
            </a:r>
            <a:endParaRPr lang="en-US" sz="1800" dirty="0"/>
          </a:p>
          <a:p>
            <a:r>
              <a:rPr lang="en-US" sz="2400" dirty="0"/>
              <a:t>Results </a:t>
            </a:r>
            <a:r>
              <a:rPr lang="en-US" sz="2400" dirty="0"/>
              <a:t>in models of the trajectory for segment counts ranging from </a:t>
            </a:r>
            <a:r>
              <a:rPr lang="en-US" sz="2400" dirty="0" err="1"/>
              <a:t>max_segments</a:t>
            </a:r>
            <a:r>
              <a:rPr lang="en-US" sz="2400" dirty="0"/>
              <a:t> </a:t>
            </a:r>
            <a:r>
              <a:rPr lang="en-US" sz="2400" dirty="0"/>
              <a:t>to 1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65" t="853"/>
          <a:stretch/>
        </p:blipFill>
        <p:spPr>
          <a:xfrm>
            <a:off x="2001838" y="1270001"/>
            <a:ext cx="4418012" cy="484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85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the Best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5694" y="2866389"/>
            <a:ext cx="3818467" cy="133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The final step was to identify the best model using the p-value for the </a:t>
            </a:r>
            <a:r>
              <a:rPr lang="en-US" sz="2000" dirty="0"/>
              <a:t>F-statistic.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05504" y="6551720"/>
            <a:ext cx="291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Kennedy, Yang, Cohen (2010)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932113"/>
            <a:ext cx="445770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17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LandTrendr in GEE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81200" y="2936151"/>
            <a:ext cx="8229600" cy="21439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20340" y="1600200"/>
            <a:ext cx="6751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Translation </a:t>
            </a:r>
            <a:r>
              <a:rPr lang="en-US" dirty="0"/>
              <a:t>of the </a:t>
            </a:r>
            <a:r>
              <a:rPr lang="en-US" dirty="0"/>
              <a:t>LandTrendr code into Google Earth Engine made it more accessible to </a:t>
            </a:r>
            <a:r>
              <a:rPr lang="en-US" dirty="0"/>
              <a:t>the broader user </a:t>
            </a:r>
            <a:r>
              <a:rPr lang="en-US" dirty="0"/>
              <a:t>community, and also led to some logic fixes.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79270" y="4411980"/>
            <a:ext cx="403860" cy="342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35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LandTrendr in GEE</a:t>
            </a:r>
            <a:endParaRPr lang="en-US" sz="3200" dirty="0"/>
          </a:p>
        </p:txBody>
      </p:sp>
      <p:pic>
        <p:nvPicPr>
          <p:cNvPr id="2050" name="Picture 2" descr="https://emapr.github.io/LT-GEE/imgs/segment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38" y="2145722"/>
            <a:ext cx="869632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64834" y="6577446"/>
            <a:ext cx="4478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Image source: https://emapr.github.io/LT-GEE/landtrendr.html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86940" y="129539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NBR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1927861" y="1664732"/>
            <a:ext cx="550987" cy="59078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57354" y="1336920"/>
            <a:ext cx="76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Stable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>
            <a:off x="4040024" y="1706252"/>
            <a:ext cx="44297" cy="66356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</p:cNvCxnSpPr>
          <p:nvPr/>
        </p:nvCxnSpPr>
        <p:spPr>
          <a:xfrm>
            <a:off x="4040024" y="1706252"/>
            <a:ext cx="1941677" cy="54926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</p:cNvCxnSpPr>
          <p:nvPr/>
        </p:nvCxnSpPr>
        <p:spPr>
          <a:xfrm flipH="1">
            <a:off x="2225397" y="1706252"/>
            <a:ext cx="1814627" cy="54926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57147" y="2125753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Decline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/>
          <p:cNvCxnSpPr>
            <a:stCxn id="22" idx="2"/>
          </p:cNvCxnSpPr>
          <p:nvPr/>
        </p:nvCxnSpPr>
        <p:spPr>
          <a:xfrm flipH="1">
            <a:off x="6583680" y="2495086"/>
            <a:ext cx="315254" cy="6672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176260" y="1535895"/>
            <a:ext cx="1040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Recovery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28" name="Straight Arrow Connector 27"/>
          <p:cNvCxnSpPr>
            <a:stCxn id="26" idx="2"/>
          </p:cNvCxnSpPr>
          <p:nvPr/>
        </p:nvCxnSpPr>
        <p:spPr>
          <a:xfrm flipH="1">
            <a:off x="7200901" y="1905228"/>
            <a:ext cx="1495663" cy="830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2"/>
          </p:cNvCxnSpPr>
          <p:nvPr/>
        </p:nvCxnSpPr>
        <p:spPr>
          <a:xfrm>
            <a:off x="8696563" y="1905228"/>
            <a:ext cx="1087516" cy="350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829227" y="5891819"/>
            <a:ext cx="4542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NBR values decrease with a loss of vegetation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161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0034" y="189115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/>
              <a:t>LandTrendr in GEE</a:t>
            </a:r>
            <a:endParaRPr lang="en-US" sz="3200" dirty="0"/>
          </a:p>
        </p:txBody>
      </p:sp>
      <p:pic>
        <p:nvPicPr>
          <p:cNvPr id="3074" name="Picture 2" descr="https://emapr.github.io/LT-GEE/imgs/other_index_ftv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4"/>
          <a:stretch/>
        </p:blipFill>
        <p:spPr bwMode="auto">
          <a:xfrm>
            <a:off x="2026508" y="1837892"/>
            <a:ext cx="8417654" cy="435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64834" y="6577446"/>
            <a:ext cx="4478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Image source: https://emapr.github.io/LT-GEE/landtrendr.html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0034" y="1161618"/>
            <a:ext cx="8229600" cy="6762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LandTrendr in GEE requires a positive change in spectral value to be correlated with vegetation loss.</a:t>
            </a:r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3393989" y="2969551"/>
            <a:ext cx="81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Stable 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7773" y="2810395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Decline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23654" y="2514166"/>
            <a:ext cx="1040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Recovery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 flipV="1">
            <a:off x="6738553" y="2810396"/>
            <a:ext cx="1805405" cy="7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603300" y="2883499"/>
            <a:ext cx="1158538" cy="823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2"/>
          </p:cNvCxnSpPr>
          <p:nvPr/>
        </p:nvCxnSpPr>
        <p:spPr>
          <a:xfrm flipH="1">
            <a:off x="2372499" y="3338884"/>
            <a:ext cx="1430609" cy="29400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45393" y="3338883"/>
            <a:ext cx="1868208" cy="28576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586885" y="3179728"/>
            <a:ext cx="566780" cy="115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6200000">
            <a:off x="1512440" y="323749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NBR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1511697" y="514395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NBR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180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LandTrendr in GEE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9624" y="2002264"/>
            <a:ext cx="8229600" cy="963359"/>
          </a:xfrm>
        </p:spPr>
        <p:txBody>
          <a:bodyPr>
            <a:normAutofit/>
          </a:bodyPr>
          <a:lstStyle/>
          <a:p>
            <a:r>
              <a:rPr lang="en-US" sz="2000" dirty="0"/>
              <a:t>Through segmentation we can make simple calculations about distinct spectral </a:t>
            </a:r>
            <a:r>
              <a:rPr lang="en-US" sz="2000" dirty="0"/>
              <a:t>epochs.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098" name="Picture 2" descr="https://emapr.github.io/LT-GEE/imgs/segment_attribu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38" y="3220748"/>
            <a:ext cx="8696325" cy="178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64834" y="6577446"/>
            <a:ext cx="4478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Image source: https://emapr.github.io/LT-GEE/landtrendr.html</a:t>
            </a:r>
          </a:p>
        </p:txBody>
      </p:sp>
    </p:spTree>
    <p:extLst>
      <p:ext uri="{BB962C8B-B14F-4D97-AF65-F5344CB8AC3E}">
        <p14:creationId xmlns:p14="http://schemas.microsoft.com/office/powerpoint/2010/main" val="693076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LandTrendr Outputs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2971028"/>
            <a:ext cx="7991475" cy="3486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64834" y="6577446"/>
            <a:ext cx="4478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Image source: https://emapr.github.io/LT-GEE/landtrendr.html</a:t>
            </a:r>
          </a:p>
        </p:txBody>
      </p:sp>
      <p:sp>
        <p:nvSpPr>
          <p:cNvPr id="7" name="Rectangle 6"/>
          <p:cNvSpPr/>
          <p:nvPr/>
        </p:nvSpPr>
        <p:spPr>
          <a:xfrm>
            <a:off x="1814943" y="1081808"/>
            <a:ext cx="85621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The results of LT-GEE 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include:</a:t>
            </a: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The year of observations per pixel time 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series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The raw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The fit to vertices (FTV)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The 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root mean square error (RMSE) of the FTV values, relative to the source 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FTV 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values for additional bands in the collection greater than band 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1 (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optional)</a:t>
            </a:r>
          </a:p>
        </p:txBody>
      </p:sp>
    </p:spTree>
    <p:extLst>
      <p:ext uri="{BB962C8B-B14F-4D97-AF65-F5344CB8AC3E}">
        <p14:creationId xmlns:p14="http://schemas.microsoft.com/office/powerpoint/2010/main" val="2718271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LandTrendr Outputs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008751"/>
            <a:ext cx="7486650" cy="1743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64834" y="6577446"/>
            <a:ext cx="4478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Image source: https://emapr.github.io/LT-GEE/landtrendr.html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86" y="2817728"/>
            <a:ext cx="5505450" cy="1914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639" y="4798155"/>
            <a:ext cx="5829172" cy="1498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90393" y="3341731"/>
            <a:ext cx="234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LandTrendr output</a:t>
            </a:r>
          </a:p>
          <a:p>
            <a:r>
              <a:rPr lang="en-US" dirty="0"/>
              <a:t>p</a:t>
            </a:r>
            <a:r>
              <a:rPr lang="en-US" dirty="0"/>
              <a:t>rinted to the console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16456" y="5366961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output 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39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Landsat </a:t>
            </a:r>
            <a:r>
              <a:rPr lang="en-US" dirty="0" err="1" smtClean="0"/>
              <a:t>medoid</a:t>
            </a:r>
            <a:r>
              <a:rPr lang="en-US" dirty="0" smtClean="0"/>
              <a:t> composites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0"/>
          </p:nvPr>
        </p:nvSpPr>
        <p:spPr>
          <a:xfrm>
            <a:off x="832184" y="3393453"/>
            <a:ext cx="7973679" cy="884080"/>
          </a:xfrm>
        </p:spPr>
        <p:txBody>
          <a:bodyPr/>
          <a:lstStyle/>
          <a:p>
            <a:r>
              <a:rPr lang="en-US" dirty="0" smtClean="0"/>
              <a:t>Image Compositing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257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Process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4977864"/>
              </p:ext>
            </p:extLst>
          </p:nvPr>
        </p:nvGraphicFramePr>
        <p:xfrm>
          <a:off x="838200" y="1115876"/>
          <a:ext cx="10515600" cy="2378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889955997"/>
              </p:ext>
            </p:extLst>
          </p:nvPr>
        </p:nvGraphicFramePr>
        <p:xfrm>
          <a:off x="838200" y="4020438"/>
          <a:ext cx="10515600" cy="1582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015367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about these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7301"/>
            <a:ext cx="10515600" cy="4536141"/>
          </a:xfrm>
        </p:spPr>
        <p:txBody>
          <a:bodyPr/>
          <a:lstStyle/>
          <a:p>
            <a:r>
              <a:rPr lang="en-US" dirty="0" smtClean="0"/>
              <a:t>Disturbance free imagery</a:t>
            </a:r>
          </a:p>
          <a:p>
            <a:pPr lvl="1"/>
            <a:r>
              <a:rPr lang="en-US" dirty="0" smtClean="0"/>
              <a:t>What is LandTrendr</a:t>
            </a:r>
          </a:p>
          <a:p>
            <a:pPr lvl="1"/>
            <a:r>
              <a:rPr lang="en-US" dirty="0" smtClean="0"/>
              <a:t>What does it do</a:t>
            </a:r>
          </a:p>
          <a:p>
            <a:pPr lvl="1"/>
            <a:r>
              <a:rPr lang="en-US" dirty="0" smtClean="0"/>
              <a:t>How does it do it</a:t>
            </a:r>
          </a:p>
          <a:p>
            <a:pPr lvl="1"/>
            <a:r>
              <a:rPr lang="en-US" dirty="0" smtClean="0"/>
              <a:t>Implementation in GEE</a:t>
            </a:r>
          </a:p>
          <a:p>
            <a:pPr lvl="1"/>
            <a:r>
              <a:rPr lang="en-US" dirty="0" smtClean="0"/>
              <a:t>Image compositing</a:t>
            </a:r>
          </a:p>
          <a:p>
            <a:r>
              <a:rPr lang="en-US" dirty="0" smtClean="0"/>
              <a:t>Leaf-off imagery</a:t>
            </a:r>
          </a:p>
          <a:p>
            <a:pPr lvl="1"/>
            <a:r>
              <a:rPr lang="en-US" dirty="0" smtClean="0"/>
              <a:t>Percentiles</a:t>
            </a:r>
          </a:p>
          <a:p>
            <a:pPr lvl="1"/>
            <a:r>
              <a:rPr lang="en-US" dirty="0" smtClean="0"/>
              <a:t>Harmonics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0765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Disturbance Removal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1290105"/>
              </p:ext>
            </p:extLst>
          </p:nvPr>
        </p:nvGraphicFramePr>
        <p:xfrm>
          <a:off x="838200" y="1418093"/>
          <a:ext cx="10515600" cy="2378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Up Arrow 2"/>
          <p:cNvSpPr/>
          <p:nvPr/>
        </p:nvSpPr>
        <p:spPr>
          <a:xfrm>
            <a:off x="7020733" y="3421248"/>
            <a:ext cx="922149" cy="891152"/>
          </a:xfrm>
          <a:prstGeom prst="up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424073053"/>
              </p:ext>
            </p:extLst>
          </p:nvPr>
        </p:nvGraphicFramePr>
        <p:xfrm>
          <a:off x="5517396" y="4502256"/>
          <a:ext cx="3928821" cy="1705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53554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smtClean="0"/>
              <a:t>Ideas for getting leaf-off imagery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187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Percentiles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5366776"/>
              </p:ext>
            </p:extLst>
          </p:nvPr>
        </p:nvGraphicFramePr>
        <p:xfrm>
          <a:off x="838200" y="805909"/>
          <a:ext cx="10515600" cy="2378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194197" y="3487118"/>
            <a:ext cx="5517110" cy="2710717"/>
            <a:chOff x="3319265" y="3657600"/>
            <a:chExt cx="5517110" cy="27107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7"/>
            <a:srcRect b="10172"/>
            <a:stretch/>
          </p:blipFill>
          <p:spPr>
            <a:xfrm>
              <a:off x="3355625" y="3729461"/>
              <a:ext cx="5480750" cy="26388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579749" y="6005593"/>
              <a:ext cx="1100380" cy="2092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 flipH="1" flipV="1">
              <a:off x="3688597" y="3657600"/>
              <a:ext cx="7749" cy="219301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 rot="16200000">
              <a:off x="3172494" y="4569439"/>
              <a:ext cx="6628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NDVI</a:t>
              </a:r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15728" y="3107146"/>
            <a:ext cx="55802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use full Landsat record (1984 – present)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 choose the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Simple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For a band of interest </a:t>
            </a:r>
            <a:r>
              <a:rPr lang="en-US" dirty="0"/>
              <a:t>(e.g. NDVI</a:t>
            </a:r>
            <a:r>
              <a:rPr lang="en-US" dirty="0" smtClean="0"/>
              <a:t>), get the n</a:t>
            </a:r>
            <a:r>
              <a:rPr lang="en-US" baseline="-25000" dirty="0" smtClean="0"/>
              <a:t>th</a:t>
            </a:r>
            <a:r>
              <a:rPr lang="en-US" dirty="0" smtClean="0"/>
              <a:t> percentile 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Get the pixel value closet to the n</a:t>
            </a:r>
            <a:r>
              <a:rPr lang="en-US" baseline="-25000" dirty="0" smtClean="0"/>
              <a:t>th</a:t>
            </a:r>
            <a:r>
              <a:rPr lang="en-US" dirty="0" smtClean="0"/>
              <a:t> percentile 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Mosaic using the pixel from the band of interest that is closest to the n</a:t>
            </a:r>
            <a:r>
              <a:rPr lang="en-US" baseline="-25000" dirty="0" smtClean="0"/>
              <a:t>th</a:t>
            </a:r>
            <a:r>
              <a:rPr lang="en-US" dirty="0" smtClean="0"/>
              <a:t> percentile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results in an image where each pixel can be from a different date, but a given pixel each band is from the same 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094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7506"/>
          </a:xfrm>
        </p:spPr>
        <p:txBody>
          <a:bodyPr/>
          <a:lstStyle/>
          <a:p>
            <a:r>
              <a:rPr lang="en-US" dirty="0" smtClean="0"/>
              <a:t>Harmonics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98717" y="1518835"/>
                <a:ext cx="7205420" cy="4471260"/>
              </a:xfrm>
            </p:spPr>
            <p:txBody>
              <a:bodyPr>
                <a:noAutofit/>
              </a:bodyPr>
              <a:lstStyle/>
              <a:p>
                <a:r>
                  <a:rPr lang="en-US" dirty="0" smtClean="0"/>
                  <a:t>Useful for modeling phenology (e.g. intra-annual greenness)</a:t>
                </a:r>
              </a:p>
              <a:p>
                <a:r>
                  <a:rPr lang="en-US" dirty="0" smtClean="0"/>
                  <a:t>The harmonic is defined as:</a:t>
                </a:r>
              </a:p>
              <a:p>
                <a:pPr lvl="1"/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b</a:t>
                </a:r>
                <a:r>
                  <a:rPr lang="en-US" dirty="0" smtClean="0"/>
                  <a:t> = a</a:t>
                </a:r>
                <a:r>
                  <a:rPr lang="en-US" baseline="-25000" dirty="0" smtClean="0"/>
                  <a:t>0b</a:t>
                </a:r>
                <a:r>
                  <a:rPr lang="en-US" dirty="0" smtClean="0"/>
                  <a:t> + a</a:t>
                </a:r>
                <a:r>
                  <a:rPr lang="en-US" baseline="-25000" dirty="0" smtClean="0"/>
                  <a:t>1b</a:t>
                </a:r>
                <a:r>
                  <a:rPr lang="en-US" dirty="0" smtClean="0"/>
                  <a:t>t + a</a:t>
                </a:r>
                <a:r>
                  <a:rPr lang="en-US" baseline="-25000" dirty="0" smtClean="0"/>
                  <a:t>2b</a:t>
                </a:r>
                <a:r>
                  <a:rPr lang="en-US" dirty="0" smtClean="0"/>
                  <a:t>cos(2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dirty="0" smtClean="0"/>
                  <a:t>) + a</a:t>
                </a:r>
                <a:r>
                  <a:rPr lang="en-US" baseline="-25000" dirty="0" smtClean="0"/>
                  <a:t>3b</a:t>
                </a:r>
                <a:r>
                  <a:rPr lang="en-US" dirty="0" smtClean="0"/>
                  <a:t>sin(2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𝐭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2"/>
                <a:r>
                  <a:rPr lang="en-US" dirty="0" smtClean="0"/>
                  <a:t>b is the band</a:t>
                </a:r>
              </a:p>
              <a:p>
                <a:pPr lvl="2"/>
                <a:r>
                  <a:rPr lang="en-US" dirty="0" err="1" smtClean="0"/>
                  <a:t>a</a:t>
                </a:r>
                <a:r>
                  <a:rPr lang="en-US" baseline="-25000" dirty="0" err="1" smtClean="0"/>
                  <a:t>nb</a:t>
                </a:r>
                <a:r>
                  <a:rPr lang="en-US" baseline="-25000" dirty="0" smtClean="0"/>
                  <a:t> </a:t>
                </a:r>
                <a:r>
                  <a:rPr lang="en-US" dirty="0" smtClean="0"/>
                  <a:t>are the coefficients being fit by the model</a:t>
                </a:r>
              </a:p>
              <a:p>
                <a:pPr lvl="2"/>
                <a:r>
                  <a:rPr lang="en-US" dirty="0" smtClean="0"/>
                  <a:t>t is the sum of the date expressed as a year and proportion if a year</a:t>
                </a:r>
              </a:p>
              <a:p>
                <a:r>
                  <a:rPr lang="en-US" dirty="0" smtClean="0"/>
                  <a:t>Returns amplitude, phase, date of peak green, and date of least green</a:t>
                </a:r>
                <a:endParaRPr lang="en-US" dirty="0"/>
              </a:p>
              <a:p>
                <a:pPr marL="27432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8717" y="1518835"/>
                <a:ext cx="7205420" cy="4471260"/>
              </a:xfrm>
              <a:blipFill rotWithShape="0">
                <a:blip r:embed="rId2"/>
                <a:stretch>
                  <a:fillRect l="-1946" t="-2861" r="-1354" b="-4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218608" y="2204341"/>
            <a:ext cx="5524499" cy="246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39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Harmonics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969" y="1169752"/>
            <a:ext cx="8766875" cy="46212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4461" y="1389784"/>
            <a:ext cx="242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Predicted peak of green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18115" y="1588576"/>
            <a:ext cx="224726" cy="170482"/>
          </a:xfrm>
          <a:prstGeom prst="straightConnector1">
            <a:avLst/>
          </a:prstGeom>
          <a:ln>
            <a:solidFill>
              <a:srgbClr val="FD33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208027" y="1574450"/>
            <a:ext cx="239268" cy="184608"/>
          </a:xfrm>
          <a:prstGeom prst="straightConnector1">
            <a:avLst/>
          </a:prstGeom>
          <a:ln>
            <a:solidFill>
              <a:srgbClr val="FD33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79234" y="4293133"/>
            <a:ext cx="288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Predicted date of least green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 flipV="1">
            <a:off x="4975433" y="4014061"/>
            <a:ext cx="103801" cy="463738"/>
          </a:xfrm>
          <a:prstGeom prst="straightConnector1">
            <a:avLst/>
          </a:prstGeom>
          <a:ln>
            <a:solidFill>
              <a:srgbClr val="FD33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3"/>
          </p:cNvCxnSpPr>
          <p:nvPr/>
        </p:nvCxnSpPr>
        <p:spPr>
          <a:xfrm flipV="1">
            <a:off x="7965280" y="4014061"/>
            <a:ext cx="0" cy="463738"/>
          </a:xfrm>
          <a:prstGeom prst="straightConnector1">
            <a:avLst/>
          </a:prstGeom>
          <a:ln>
            <a:solidFill>
              <a:srgbClr val="FD33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62134" y="3692968"/>
            <a:ext cx="10967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 # </a:t>
            </a:r>
          </a:p>
          <a:p>
            <a:r>
              <a:rPr lang="en-US" dirty="0" smtClean="0"/>
              <a:t>of days</a:t>
            </a:r>
          </a:p>
          <a:p>
            <a:r>
              <a:rPr lang="en-US" dirty="0" smtClean="0"/>
              <a:t>on either </a:t>
            </a:r>
          </a:p>
          <a:p>
            <a:r>
              <a:rPr lang="en-US" dirty="0" smtClean="0"/>
              <a:t>side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5008135">
            <a:off x="4759033" y="3349186"/>
            <a:ext cx="640402" cy="657525"/>
          </a:xfrm>
          <a:prstGeom prst="arc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 rot="10800000">
            <a:off x="4518248" y="3338223"/>
            <a:ext cx="640402" cy="657525"/>
          </a:xfrm>
          <a:prstGeom prst="arc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483906" y="3995749"/>
            <a:ext cx="128477" cy="250181"/>
          </a:xfrm>
          <a:prstGeom prst="straightConnector1">
            <a:avLst/>
          </a:prstGeom>
          <a:ln>
            <a:solidFill>
              <a:srgbClr val="FD33C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559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Harmonics – Potential Limitations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7943" y="1518834"/>
            <a:ext cx="10515600" cy="4536141"/>
          </a:xfrm>
        </p:spPr>
        <p:txBody>
          <a:bodyPr/>
          <a:lstStyle/>
          <a:p>
            <a:r>
              <a:rPr lang="en-US" dirty="0" smtClean="0"/>
              <a:t>More complicated to explain</a:t>
            </a:r>
          </a:p>
          <a:p>
            <a:r>
              <a:rPr lang="en-US" dirty="0" smtClean="0"/>
              <a:t>Need to determine a threshold</a:t>
            </a:r>
          </a:p>
          <a:p>
            <a:pPr lvl="1"/>
            <a:r>
              <a:rPr lang="en-US" dirty="0" smtClean="0"/>
              <a:t># of days on either side of date of least green</a:t>
            </a:r>
          </a:p>
          <a:p>
            <a:pPr lvl="1"/>
            <a:r>
              <a:rPr lang="en-US" dirty="0" smtClean="0"/>
              <a:t>Could be done regionally</a:t>
            </a:r>
          </a:p>
          <a:p>
            <a:r>
              <a:rPr lang="en-US" dirty="0" smtClean="0"/>
              <a:t>Can only incorporate last 3 to five years of data</a:t>
            </a:r>
          </a:p>
          <a:p>
            <a:pPr lvl="1"/>
            <a:r>
              <a:rPr lang="en-US" dirty="0" smtClean="0"/>
              <a:t>This is because it is computationally intensive</a:t>
            </a:r>
          </a:p>
          <a:p>
            <a:r>
              <a:rPr lang="en-US" dirty="0" smtClean="0"/>
              <a:t>Data hungry</a:t>
            </a:r>
          </a:p>
          <a:p>
            <a:pPr lvl="1"/>
            <a:r>
              <a:rPr lang="en-US" dirty="0" smtClean="0"/>
              <a:t>In cloudy/snowy areas data may be lacking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624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Geospatial Technology and Applications Center | GTAC</a:t>
            </a:r>
          </a:p>
          <a:p>
            <a:pPr lvl="0"/>
            <a:r>
              <a:rPr lang="en-US" dirty="0"/>
              <a:t>USDA Forest Service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 smtClean="0"/>
              <a:t>Derek Olson</a:t>
            </a:r>
            <a:endParaRPr lang="en-US" dirty="0"/>
          </a:p>
          <a:p>
            <a:pPr lvl="0"/>
            <a:r>
              <a:rPr lang="en-US" dirty="0" smtClean="0"/>
              <a:t>Remote Sensing Specialist, </a:t>
            </a:r>
            <a:endParaRPr lang="en-US" dirty="0"/>
          </a:p>
          <a:p>
            <a:pPr lvl="0"/>
            <a:r>
              <a:rPr lang="en-US" dirty="0" smtClean="0"/>
              <a:t>(925)876-3055</a:t>
            </a:r>
            <a:endParaRPr lang="en-US" dirty="0"/>
          </a:p>
          <a:p>
            <a:pPr lvl="0"/>
            <a:r>
              <a:rPr lang="en-US" dirty="0" smtClean="0"/>
              <a:t>derekolson@fs.fed.us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20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LandTrendr and TimeSync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1178" y="904352"/>
            <a:ext cx="6629643" cy="5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87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LandTrendr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606078" y="2430400"/>
            <a:ext cx="3552532" cy="24917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1F2731"/>
              </a:buClr>
              <a:buFont typeface="Wingdings" panose="05000000000000000000" pitchFamily="2" charset="2"/>
              <a:buChar char="§"/>
              <a:defRPr sz="3200" b="1" kern="1200">
                <a:solidFill>
                  <a:srgbClr val="1F27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F2731"/>
              </a:buClr>
              <a:buFont typeface="Wingdings" panose="05000000000000000000" pitchFamily="2" charset="2"/>
              <a:buChar char="§"/>
              <a:defRPr sz="2800" kern="1200">
                <a:solidFill>
                  <a:srgbClr val="1F27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F2731"/>
              </a:buClr>
              <a:buFont typeface="Wingdings" panose="05000000000000000000" pitchFamily="2" charset="2"/>
              <a:buChar char="§"/>
              <a:defRPr sz="2400" kern="1200">
                <a:solidFill>
                  <a:srgbClr val="1F27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F2731"/>
              </a:buClr>
              <a:buFont typeface="Wingdings" panose="05000000000000000000" pitchFamily="2" charset="2"/>
              <a:buChar char="§"/>
              <a:defRPr sz="2000" kern="1200">
                <a:solidFill>
                  <a:srgbClr val="1F27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88720" indent="-13716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1F2731"/>
              </a:buClr>
              <a:buFont typeface="Wingdings" panose="05000000000000000000" pitchFamily="2" charset="2"/>
              <a:buChar char="§"/>
              <a:defRPr sz="1800" kern="1200">
                <a:solidFill>
                  <a:srgbClr val="1F273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LandTrendr?</a:t>
            </a:r>
          </a:p>
          <a:p>
            <a:r>
              <a:rPr lang="en-US" sz="2000" dirty="0" smtClean="0"/>
              <a:t>Spectral-temporal segmentation algorithms </a:t>
            </a:r>
          </a:p>
          <a:p>
            <a:r>
              <a:rPr lang="en-US" sz="2000" dirty="0" smtClean="0"/>
              <a:t>Useful for change detection in a time series of moderate resolution satellite imagery (primarily Landsat) </a:t>
            </a:r>
            <a:endParaRPr lang="en-US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226" y="1453346"/>
            <a:ext cx="4768917" cy="3468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588" y="5101805"/>
            <a:ext cx="4534930" cy="93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1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503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/>
              <a:t>LandTrendr Segmentation Process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70" t="2195" r="5146" b="1317"/>
          <a:stretch/>
        </p:blipFill>
        <p:spPr>
          <a:xfrm>
            <a:off x="1601724" y="868817"/>
            <a:ext cx="4494276" cy="5542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05504" y="6551720"/>
            <a:ext cx="291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Kennedy, Yang, Cohen (2010)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326408" y="1009103"/>
            <a:ext cx="4263869" cy="54023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does LANDTRENDR do?</a:t>
            </a:r>
          </a:p>
          <a:p>
            <a:pPr marL="0" indent="0">
              <a:buNone/>
            </a:pPr>
            <a:r>
              <a:rPr lang="en-US" sz="2000" dirty="0"/>
              <a:t>Creates a sequence </a:t>
            </a:r>
            <a:r>
              <a:rPr lang="en-US" sz="2000" dirty="0"/>
              <a:t>of </a:t>
            </a:r>
            <a:r>
              <a:rPr lang="en-US" sz="2000" dirty="0"/>
              <a:t>line </a:t>
            </a:r>
            <a:r>
              <a:rPr lang="en-US" sz="2000" dirty="0"/>
              <a:t>segments that capture the broad features of </a:t>
            </a:r>
            <a:r>
              <a:rPr lang="en-US" sz="2000" dirty="0"/>
              <a:t>the spectral trajectory</a:t>
            </a:r>
            <a:r>
              <a:rPr lang="en-US" sz="2000" dirty="0"/>
              <a:t>, eliminating noise but without sacrificing necessary detail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does it do it?</a:t>
            </a:r>
          </a:p>
          <a:p>
            <a:pPr marL="497205" lvl="1" indent="-342900">
              <a:buFont typeface="+mj-lt"/>
              <a:buAutoNum type="arabicPeriod"/>
            </a:pPr>
            <a:r>
              <a:rPr lang="en-US" sz="1800" dirty="0"/>
              <a:t>Identifies </a:t>
            </a:r>
            <a:r>
              <a:rPr lang="en-US" sz="1800" dirty="0"/>
              <a:t>a maximally-complex model </a:t>
            </a:r>
            <a:r>
              <a:rPr lang="en-US" sz="1800" dirty="0"/>
              <a:t>of the trajectory</a:t>
            </a:r>
          </a:p>
          <a:p>
            <a:pPr marL="497205" lvl="1" indent="-342900">
              <a:buFont typeface="+mj-lt"/>
              <a:buAutoNum type="arabicPeriod"/>
            </a:pPr>
            <a:r>
              <a:rPr lang="en-US" sz="1800" dirty="0"/>
              <a:t>Iteratively simplifies the model </a:t>
            </a:r>
          </a:p>
          <a:p>
            <a:pPr marL="497205" lvl="1" indent="-342900">
              <a:buFont typeface="+mj-lt"/>
              <a:buAutoNum type="arabicPeriod"/>
            </a:pPr>
            <a:r>
              <a:rPr lang="en-US" sz="1800" dirty="0"/>
              <a:t>Chooses </a:t>
            </a:r>
            <a:r>
              <a:rPr lang="en-US" sz="1800" dirty="0"/>
              <a:t>the best model based on simple </a:t>
            </a:r>
            <a:r>
              <a:rPr lang="en-US" sz="1800" dirty="0"/>
              <a:t>fitting statistics </a:t>
            </a:r>
          </a:p>
          <a:p>
            <a:pPr marL="497205" lvl="1" indent="-342900">
              <a:buFont typeface="+mj-lt"/>
              <a:buAutoNum type="arabicPeriod"/>
            </a:pPr>
            <a:r>
              <a:rPr lang="en-US" sz="1800" dirty="0"/>
              <a:t>Removes </a:t>
            </a:r>
            <a:r>
              <a:rPr lang="en-US" sz="1800" dirty="0"/>
              <a:t>change that is </a:t>
            </a:r>
            <a:r>
              <a:rPr lang="en-US" sz="1800" dirty="0"/>
              <a:t>considered noise </a:t>
            </a:r>
            <a:r>
              <a:rPr lang="en-US" sz="1800" dirty="0"/>
              <a:t>based on a vegetative cover </a:t>
            </a:r>
            <a:r>
              <a:rPr lang="en-US" sz="1800" dirty="0"/>
              <a:t>criterion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9001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Spike Removal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1096" y="1658112"/>
            <a:ext cx="4800600" cy="4184904"/>
          </a:xfrm>
        </p:spPr>
        <p:txBody>
          <a:bodyPr>
            <a:noAutofit/>
          </a:bodyPr>
          <a:lstStyle/>
          <a:p>
            <a:r>
              <a:rPr lang="en-US" sz="2000" dirty="0"/>
              <a:t>Spikes in the data (e.g. residual </a:t>
            </a:r>
            <a:r>
              <a:rPr lang="en-US" sz="2000" dirty="0"/>
              <a:t>clouds, </a:t>
            </a:r>
            <a:r>
              <a:rPr lang="en-US" sz="2000" dirty="0"/>
              <a:t>snow, smoke, </a:t>
            </a:r>
            <a:r>
              <a:rPr lang="en-US" sz="2000" dirty="0"/>
              <a:t>or shadows) </a:t>
            </a:r>
            <a:r>
              <a:rPr lang="en-US" sz="2000" dirty="0"/>
              <a:t>are considered noise and are assumed to </a:t>
            </a:r>
            <a:r>
              <a:rPr lang="en-US" sz="2000" dirty="0"/>
              <a:t>be </a:t>
            </a:r>
            <a:r>
              <a:rPr lang="en-US" sz="2000" dirty="0"/>
              <a:t>ephemeral.</a:t>
            </a:r>
          </a:p>
          <a:p>
            <a:r>
              <a:rPr lang="en-US" sz="2000" dirty="0"/>
              <a:t>The </a:t>
            </a:r>
            <a:r>
              <a:rPr lang="en-US" sz="2000" dirty="0" err="1"/>
              <a:t>despiking</a:t>
            </a:r>
            <a:r>
              <a:rPr lang="en-US" sz="2000" dirty="0"/>
              <a:t> </a:t>
            </a:r>
            <a:r>
              <a:rPr lang="en-US" sz="2000" dirty="0"/>
              <a:t>algorithm </a:t>
            </a:r>
            <a:r>
              <a:rPr lang="en-US" sz="2000" dirty="0"/>
              <a:t>only removes </a:t>
            </a:r>
            <a:r>
              <a:rPr lang="en-US" sz="2000" dirty="0"/>
              <a:t>spikes where the spectral </a:t>
            </a:r>
            <a:r>
              <a:rPr lang="en-US" sz="2000" dirty="0"/>
              <a:t>value before </a:t>
            </a:r>
            <a:r>
              <a:rPr lang="en-US" sz="2000" dirty="0"/>
              <a:t>and after the spike was </a:t>
            </a:r>
            <a:r>
              <a:rPr lang="en-US" sz="2000" dirty="0"/>
              <a:t>similar</a:t>
            </a:r>
            <a:r>
              <a:rPr lang="en-US" sz="2000" dirty="0"/>
              <a:t>.</a:t>
            </a:r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dirty="0"/>
              <a:t>necessary degree </a:t>
            </a:r>
            <a:r>
              <a:rPr lang="en-US" sz="2000" dirty="0"/>
              <a:t>of similarity is set </a:t>
            </a:r>
            <a:r>
              <a:rPr lang="en-US" sz="2000" dirty="0"/>
              <a:t>by </a:t>
            </a:r>
            <a:r>
              <a:rPr lang="en-US" sz="2000" dirty="0"/>
              <a:t>the </a:t>
            </a:r>
            <a:r>
              <a:rPr lang="en-US" sz="2000" dirty="0" err="1"/>
              <a:t>despike</a:t>
            </a:r>
            <a:r>
              <a:rPr lang="en-US" sz="2000" dirty="0"/>
              <a:t> </a:t>
            </a:r>
            <a:r>
              <a:rPr lang="en-US" sz="2000" dirty="0"/>
              <a:t>control </a:t>
            </a:r>
            <a:r>
              <a:rPr lang="en-US" sz="2000" dirty="0"/>
              <a:t>parameter. </a:t>
            </a:r>
          </a:p>
          <a:p>
            <a:r>
              <a:rPr lang="en-US" sz="2000" dirty="0"/>
              <a:t>The process </a:t>
            </a:r>
            <a:r>
              <a:rPr lang="en-US" sz="2000" dirty="0"/>
              <a:t>i</a:t>
            </a:r>
            <a:r>
              <a:rPr lang="en-US" sz="2000" dirty="0"/>
              <a:t>s </a:t>
            </a:r>
            <a:r>
              <a:rPr lang="en-US" sz="2000" dirty="0"/>
              <a:t>iterative, correcting only the worst spike at each iteration.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05504" y="6551720"/>
            <a:ext cx="291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Kennedy, Yang, Cohen (2010)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042"/>
          <a:stretch/>
        </p:blipFill>
        <p:spPr>
          <a:xfrm>
            <a:off x="1640000" y="3502152"/>
            <a:ext cx="4081096" cy="2703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891599"/>
            <a:ext cx="1497598" cy="1123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389" y="244491"/>
            <a:ext cx="918318" cy="12250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68" y="2309765"/>
            <a:ext cx="1364333" cy="10578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9" t="8654" r="4250" b="7262"/>
          <a:stretch/>
        </p:blipFill>
        <p:spPr>
          <a:xfrm>
            <a:off x="1769161" y="1728662"/>
            <a:ext cx="1638552" cy="10363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83114" y="5166492"/>
            <a:ext cx="596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Before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07713" y="5166491"/>
            <a:ext cx="5100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After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701470" y="5008605"/>
            <a:ext cx="255915" cy="15788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0"/>
          </p:cNvCxnSpPr>
          <p:nvPr/>
        </p:nvCxnSpPr>
        <p:spPr>
          <a:xfrm flipH="1" flipV="1">
            <a:off x="3599935" y="4934466"/>
            <a:ext cx="62816" cy="2320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05183" y="3633070"/>
            <a:ext cx="513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</a:rPr>
              <a:t>Spike</a:t>
            </a:r>
            <a:endParaRPr lang="en-US" sz="1200" dirty="0">
              <a:solidFill>
                <a:srgbClr val="C00000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019826" y="3790955"/>
            <a:ext cx="183766" cy="4013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788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Identifying Vertices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8840" y="1365504"/>
            <a:ext cx="4251960" cy="4788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 vertex in the time series is the [year, spectral value] combination that separates a distinct period before it from a distinct period after it. There are two strategies used to identify and then select vertices. </a:t>
            </a:r>
          </a:p>
          <a:p>
            <a:pPr marL="0" indent="0">
              <a:buNone/>
            </a:pPr>
            <a:r>
              <a:rPr lang="en-US" sz="2000" dirty="0"/>
              <a:t>The first strategy is: </a:t>
            </a:r>
          </a:p>
          <a:p>
            <a:r>
              <a:rPr lang="en-US" sz="2000" dirty="0"/>
              <a:t>Regression-based </a:t>
            </a:r>
            <a:r>
              <a:rPr lang="en-US" sz="2000" dirty="0"/>
              <a:t>vertex identification </a:t>
            </a:r>
            <a:endParaRPr lang="en-US" sz="2000" dirty="0"/>
          </a:p>
          <a:p>
            <a:pPr lvl="1"/>
            <a:r>
              <a:rPr lang="en-US" sz="2000" dirty="0"/>
              <a:t>Residual-error criterion </a:t>
            </a:r>
            <a:r>
              <a:rPr lang="en-US" sz="2000" dirty="0"/>
              <a:t>to identify </a:t>
            </a:r>
            <a:r>
              <a:rPr lang="en-US" sz="2000" dirty="0"/>
              <a:t>vertices </a:t>
            </a:r>
          </a:p>
          <a:p>
            <a:pPr lvl="1"/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7405504" y="6551720"/>
            <a:ext cx="291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Kennedy, Yang, Cohen (2010)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336"/>
          <a:stretch/>
        </p:blipFill>
        <p:spPr>
          <a:xfrm>
            <a:off x="1889760" y="1155278"/>
            <a:ext cx="3520440" cy="512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58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Identifying Vertices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7672" y="1559052"/>
            <a:ext cx="4453128" cy="4050792"/>
          </a:xfrm>
        </p:spPr>
        <p:txBody>
          <a:bodyPr>
            <a:noAutofit/>
          </a:bodyPr>
          <a:lstStyle/>
          <a:p>
            <a:r>
              <a:rPr lang="en-US" sz="2000" dirty="0"/>
              <a:t>Excess </a:t>
            </a:r>
            <a:r>
              <a:rPr lang="en-US" sz="2000" dirty="0"/>
              <a:t>segments </a:t>
            </a:r>
            <a:r>
              <a:rPr lang="en-US" sz="2000" dirty="0"/>
              <a:t>are removed using an </a:t>
            </a:r>
            <a:r>
              <a:rPr lang="en-US" sz="2000" dirty="0"/>
              <a:t>angle </a:t>
            </a:r>
            <a:r>
              <a:rPr lang="en-US" sz="2000" dirty="0"/>
              <a:t>criterion. </a:t>
            </a:r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vertex with the shallowest angle </a:t>
            </a:r>
            <a:r>
              <a:rPr lang="en-US" sz="2000" dirty="0"/>
              <a:t>is </a:t>
            </a:r>
            <a:r>
              <a:rPr lang="en-US" sz="2000" dirty="0"/>
              <a:t>removed, resulting in the elimination of one segment. </a:t>
            </a:r>
            <a:endParaRPr lang="en-US" sz="2000" dirty="0"/>
          </a:p>
          <a:p>
            <a:r>
              <a:rPr lang="en-US" sz="2000" dirty="0"/>
              <a:t>All </a:t>
            </a:r>
            <a:r>
              <a:rPr lang="en-US" sz="2000" dirty="0"/>
              <a:t>vertex angles </a:t>
            </a:r>
            <a:r>
              <a:rPr lang="en-US" sz="2000" dirty="0"/>
              <a:t>are recalculated</a:t>
            </a:r>
            <a:r>
              <a:rPr lang="en-US" sz="2000" dirty="0"/>
              <a:t>. </a:t>
            </a:r>
            <a:endParaRPr lang="en-US" sz="2000" dirty="0"/>
          </a:p>
          <a:p>
            <a:r>
              <a:rPr lang="en-US" sz="2000" dirty="0"/>
              <a:t>Repeated </a:t>
            </a:r>
            <a:r>
              <a:rPr lang="en-US" sz="2000" dirty="0"/>
              <a:t>until the segment count reached </a:t>
            </a:r>
            <a:r>
              <a:rPr lang="en-US" sz="2000" dirty="0" err="1"/>
              <a:t>max_segments</a:t>
            </a:r>
            <a:r>
              <a:rPr lang="en-US" sz="20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-1" t="1552" r="1497"/>
          <a:stretch/>
        </p:blipFill>
        <p:spPr>
          <a:xfrm>
            <a:off x="1837106" y="1559052"/>
            <a:ext cx="3536519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88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Fitting Trajectories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8296" y="1408960"/>
            <a:ext cx="4160520" cy="5029200"/>
          </a:xfrm>
        </p:spPr>
        <p:txBody>
          <a:bodyPr>
            <a:normAutofit/>
          </a:bodyPr>
          <a:lstStyle/>
          <a:p>
            <a:r>
              <a:rPr lang="en-US" sz="2000" dirty="0"/>
              <a:t>Fitting </a:t>
            </a:r>
            <a:r>
              <a:rPr lang="en-US" sz="2000" dirty="0"/>
              <a:t>algorithms </a:t>
            </a:r>
            <a:r>
              <a:rPr lang="en-US" sz="2000" dirty="0"/>
              <a:t>are </a:t>
            </a:r>
            <a:r>
              <a:rPr lang="en-US" sz="2000" dirty="0"/>
              <a:t>used to determine the spectral values for </a:t>
            </a:r>
            <a:r>
              <a:rPr lang="en-US" sz="2000" dirty="0"/>
              <a:t>each vertex </a:t>
            </a:r>
            <a:r>
              <a:rPr lang="en-US" sz="2000" dirty="0"/>
              <a:t>year that would result in the best continuous trajectory </a:t>
            </a:r>
            <a:r>
              <a:rPr lang="en-US" sz="2000" dirty="0"/>
              <a:t>through the </a:t>
            </a:r>
            <a:r>
              <a:rPr lang="en-US" sz="2000" dirty="0"/>
              <a:t>time </a:t>
            </a:r>
            <a:r>
              <a:rPr lang="en-US" sz="2000" dirty="0"/>
              <a:t>series. </a:t>
            </a:r>
          </a:p>
          <a:p>
            <a:r>
              <a:rPr lang="en-US" sz="2000" dirty="0"/>
              <a:t>Vertex </a:t>
            </a:r>
            <a:r>
              <a:rPr lang="en-US" sz="2000" dirty="0"/>
              <a:t>algorithms in the </a:t>
            </a:r>
            <a:r>
              <a:rPr lang="en-US" sz="2000" dirty="0"/>
              <a:t>prior section </a:t>
            </a:r>
            <a:r>
              <a:rPr lang="en-US" sz="2000" dirty="0"/>
              <a:t>focused on the x-axis of the time series (identifying the years </a:t>
            </a:r>
            <a:r>
              <a:rPr lang="en-US" sz="2000" dirty="0"/>
              <a:t>of breaks </a:t>
            </a:r>
            <a:r>
              <a:rPr lang="en-US" sz="2000" dirty="0"/>
              <a:t>in the time series) while the trajectory-fitting algorithms </a:t>
            </a:r>
            <a:r>
              <a:rPr lang="en-US" sz="2000" dirty="0"/>
              <a:t>honed the </a:t>
            </a:r>
            <a:r>
              <a:rPr lang="en-US" sz="2000" dirty="0"/>
              <a:t>y-axis (the spectral values) given the x-axis vertex </a:t>
            </a:r>
            <a:r>
              <a:rPr lang="en-US" sz="2000" dirty="0"/>
              <a:t>points. 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7405504" y="6551720"/>
            <a:ext cx="2913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Kennedy, Yang, Cohen (2010)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52" t="1801"/>
          <a:stretch/>
        </p:blipFill>
        <p:spPr>
          <a:xfrm>
            <a:off x="1624584" y="1371600"/>
            <a:ext cx="4471416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99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1050</Words>
  <Application>Microsoft Office PowerPoint</Application>
  <PresentationFormat>Widescreen</PresentationFormat>
  <Paragraphs>179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Cambria Math</vt:lpstr>
      <vt:lpstr>Helvetica Neue</vt:lpstr>
      <vt:lpstr>Wingdings</vt:lpstr>
      <vt:lpstr>Office Theme</vt:lpstr>
      <vt:lpstr>Disturbance Removed Compositing</vt:lpstr>
      <vt:lpstr>Talk about these things</vt:lpstr>
      <vt:lpstr>LandTrendr and TimeSync</vt:lpstr>
      <vt:lpstr>LandTrendr</vt:lpstr>
      <vt:lpstr>LandTrendr Segmentation Process</vt:lpstr>
      <vt:lpstr>Spike Removal</vt:lpstr>
      <vt:lpstr>Identifying Vertices</vt:lpstr>
      <vt:lpstr>Identifying Vertices</vt:lpstr>
      <vt:lpstr>Fitting Trajectories</vt:lpstr>
      <vt:lpstr>Simplifying the Model</vt:lpstr>
      <vt:lpstr>Determining the Best Model</vt:lpstr>
      <vt:lpstr>LandTrendr in GEE</vt:lpstr>
      <vt:lpstr>LandTrendr in GEE</vt:lpstr>
      <vt:lpstr>LandTrendr in GEE</vt:lpstr>
      <vt:lpstr>LandTrendr in GEE</vt:lpstr>
      <vt:lpstr>LandTrendr Outputs</vt:lpstr>
      <vt:lpstr>LandTrendr Outputs</vt:lpstr>
      <vt:lpstr>PowerPoint Presentation</vt:lpstr>
      <vt:lpstr>Composite Process</vt:lpstr>
      <vt:lpstr>Disturbance Removal</vt:lpstr>
      <vt:lpstr>PowerPoint Presentation</vt:lpstr>
      <vt:lpstr>Percentiles</vt:lpstr>
      <vt:lpstr>Harmonics</vt:lpstr>
      <vt:lpstr>Harmonics</vt:lpstr>
      <vt:lpstr>Harmonics – Potential Limitations </vt:lpstr>
      <vt:lpstr>Questions?</vt:lpstr>
    </vt:vector>
  </TitlesOfParts>
  <Company>USDA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Schwert, Brenna M -FS</dc:creator>
  <cp:lastModifiedBy>Olson, Derek - FS, Salt Lake City, UT</cp:lastModifiedBy>
  <cp:revision>41</cp:revision>
  <dcterms:created xsi:type="dcterms:W3CDTF">2018-01-02T19:31:50Z</dcterms:created>
  <dcterms:modified xsi:type="dcterms:W3CDTF">2019-04-25T15:43:15Z</dcterms:modified>
</cp:coreProperties>
</file>